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6EEC3-3F72-4BE4-A028-F2109053FDDE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31261-A521-4564-BE48-AA1F1B4E6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3C1-ADAD-44B5-95EA-8F76F26D70C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EA4CF5-7080-4699-A1A7-D546C298F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3C1-ADAD-44B5-95EA-8F76F26D70C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CF5-7080-4699-A1A7-D546C298F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3C1-ADAD-44B5-95EA-8F76F26D70C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CF5-7080-4699-A1A7-D546C298F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3C1-ADAD-44B5-95EA-8F76F26D70C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CF5-7080-4699-A1A7-D546C298F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3C1-ADAD-44B5-95EA-8F76F26D70C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A4CF5-7080-4699-A1A7-D546C298FC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3C1-ADAD-44B5-95EA-8F76F26D70C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CF5-7080-4699-A1A7-D546C298F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3C1-ADAD-44B5-95EA-8F76F26D70C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CF5-7080-4699-A1A7-D546C298F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3C1-ADAD-44B5-95EA-8F76F26D70C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CF5-7080-4699-A1A7-D546C298F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3C1-ADAD-44B5-95EA-8F76F26D70C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CF5-7080-4699-A1A7-D546C298F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3C1-ADAD-44B5-95EA-8F76F26D70C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A4CF5-7080-4699-A1A7-D546C298FC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3C1-ADAD-44B5-95EA-8F76F26D70C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EA4CF5-7080-4699-A1A7-D546C298FC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CA033C1-ADAD-44B5-95EA-8F76F26D70C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BEA4CF5-7080-4699-A1A7-D546C298F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470025"/>
          </a:xfrm>
        </p:spPr>
        <p:txBody>
          <a:bodyPr/>
          <a:lstStyle/>
          <a:p>
            <a:r>
              <a:rPr lang="en-US" b="1" dirty="0" smtClean="0"/>
              <a:t>DNA and Genes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2422165"/>
            <a:ext cx="5029201" cy="313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4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How do we know this?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199"/>
          </a:xfrm>
        </p:spPr>
        <p:txBody>
          <a:bodyPr>
            <a:normAutofit/>
          </a:bodyPr>
          <a:lstStyle/>
          <a:p>
            <a:r>
              <a:rPr lang="en-US" dirty="0" smtClean="0"/>
              <a:t>Rosalind Franklin and Maurice Wilkins using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X-ray diffraction developed a picture of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DNA molecule and found that it was made up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of two strands.  They also found the width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of the molecule and where the strands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turned.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hQVFRUXFxgXFxgVFxcXFBcXFBgYFxcVGBgYHCggGBolGxgUITEhJSkrLi4uFx8zODMsNygtLisBCgoKDA0MFA8PDzcZFBksLCssLCssLCsrKysrMiwsKysrKyssKysrKysrKysrKysrKysrKysrKysrKysrKysrK//AABEIAKYBLwMBIgACEQEDEQH/xAAcAAACAgMBAQAAAAAAAAAAAAAFBgQHAAIDAQj/xAA9EAABAwIEAwYDBwIGAgMAAAABAAIRAyEEBTFBElFhBiJxgZGxMqHwExRCcsHR4QfxIzRidLKzUoIVM6L/xAAWAQEBAQAAAAAAAAAAAAAAAAAAAQL/xAAXEQEBAQEAAAAAAAAAAAAAAAAAAUER/9oADAMBAAIRAxEAPwC26ze8fEoHntLuFH62p8UIzb4SgrHEsPEVrf8AupmJ+IrUMsgBY9p5LXLD3kQxtKVGwwDLut47+HNA85DTkJjbTVeUe1baQhreI8v35KPiO2GLfdpbTG0DbzQWVwLHsVeZX2jxE95/F5yP1Vh5RiRVZcQel0EWrSQPN6Sa8Vhy3qOaBZm0QgUg08absrw8sEhL7WjiTjloHCEEDEYPv0zyez/kFYSU3sHE38zfcJsQYudRdFzeEHMrRy2cFrug8WsLeFtwIOTQtg1bQoeNxIa0k7AxfWJQdqlZrRcofi82Y3+UmdqO2opkNaOIwfhP4r6pAzTtLXrGS/hGwbsDeEFtVu1jBN28rajTUeaH1O3TR+MeFjHn5gKnS90yXHbUnXrdY4/Xl8v4QXHR7ZtM/wCJ0vBvE67onhe0U6kG8cvD66KiAfr5hS8PmdVpHC91o1PLn5R8kH0Fh80YdbfQU+lUB0I+rqjMs7ZVGuHHfmR4/orFyPP21RLSSfLogdAtoUGjjJ3lTKbwUG8L0LRbAoPQF61eNK2CAbiD3j4oPnDu4UVrnvHxKCZ2/uFBX2JPeJWwfZcMVU7yG5tnApN/1HRB0znMhSF9dglSvmbnu4iZMQLaDpyUGtj31XHiMmfdRH0niTBhAeZjOWqn/emvbo6RM3l3n08kosqkaqZQxLhcWPj+yCwexeXjEOMuc2PxCLHYEbjoQrKyykKNpJIs+NuRg3A8FVvYbPWMeRUs5wgGzZto7Y331CO4ztEQ6HTLTZ7PiA6jceaCyqmIBbIIIIsRcFJ+Ox7XOc2YcPQ+CF4XNm1XTxAHd1N4Y53VzDAcesE9UZxuX0HUW1XuMtj/ABJAdfSTv5oAPEeJN2VP7oSm6tSef8KoHgcxB8LJgyitYIDJd3mfmb7hNyTA/vM/M33Cc0GLm8roubwg5rAvQtQg2AXj3QtXutyt6KDicTwgAmTFyYE2gugdY0QbY3GhlybHT+eirHth2mMltIyDAME7Tvv/ACjXaLNZaZkECLb6AjfUE+YlVtnOIlwBNgI6b+v9lQNqukyTJ3m/zXJ2v1dbMHt6QI20Xhb/ACoNZg9P5+vVeAcv4+tF1bRcTYE+F/JSP/jH8omQD4AmxG+0IIkb8/7eC9C6OwVRsyDIMRqdCZHTT1C4lvl/ZBsD9FTMtzN9B7XNdYaiTB9NNfkoU/ULQut9fXJBcnZjtCKrRPXp1339U54auCARv6qg8jqljwWkiJ0McjPXXRWl2bzXiaOKOLxm5iT4XVDs166BQqNSR9WXeliASRuInz0UHYLdq5gro0oBOIN3eJS32hd3CmPE/E7xPulvP/gKCucS+HJL7RuJf7J3xjO8Ul9oRFSEBnsf2ebUgvEydFZp7GYd1OAwCyV+x7YDekKzcG6yCq8Z/TCoancI4eZXLEf0uxDQSwtd0mCVcjSuoQfM2Z4Srh38FRjmkG7Xe45+S2wmbxAdMfhcI4m87/pur77VdmqONpltQQ4DuPHxNP6joqB7T9nK+CqFtVsg/C4fC8ICvHMOp1Kb+dgHX5t19U14HHt+6mnWqvY06j7sCwCdZF/MqpC48zHI391Lwj+LuudAvclA44WqxlSaVUVGl0Tw8JMncbJ7yuqQFS+FovNVrKbpcXACLCSYCunKsC6lTbTeZc0QfHdATo1zxs/O3/kFYir3CYY8bPzt9wrCQYub10XOoUGkLVxWxK41nWQcMRWt9eCXsfXLog8uY1NyOsH5Ijjqms239Ev4h0EWkmY6jpeFYA+c1QLmAf3I1nboq9zT4zEa6jTy/dN3ajEjvDUEGDfSYm/rzF0o/ZueSBcnf1PmSlEanSLiABrP6phyvIi4iRtPS0XkdI9V2ybK+AcT+7E+JG1vn6puyyi0gEDTSOokm+0/RQRMLkLeEyI3ixEXmP18kRwuTtH4RJMxtEadBp6Irg6VtLfQFuaJU2CLxGn1O2iBXq5GwkhwB8r7SfMCPJLmbdmWkSBBnnB5CfJWa6hJtby3t67obj8MND6jYT/OiClMfgXU3w4Ee+vuohBmeSsTP8C0zABiwmPQb3A6iToUi4/CFhI8v0UErKqgAM66gCZMbeGlk4ZRWMhwN5DvHoT4Bt+iR8DW4XXIAtr4ynfKqrBTAgzq0mBAuCCJvGwKsD5l+NkX1A0EnblGg/ZGaVSw5pHwGL0v3rEc9Dpz002TPllcFog9esbfXRKDrXSt2qLSd6KSwXUAfF/E7xKXs++AphxXxO8T7pez34T4IELF07lV9nD+KvB2MH1Vj1Wy6EgYrL3fe+EiznE39UDXkHaWlTcGu7vU6K0cnx7KjQWkHwKoitl7yXAQI0BAv5ndMPZCrWw+JpsP44kAnhv8pQXYxy3FQc0KzfDONKGOcD/p18FVmcGqwve77yWt+I/aaAmNDtKC6nGyXe1OWDEUXMLZ1I8eiS+zueu7v2dWpJkBtYHvRsNneSsXCOL2gkQTqBog+bMzpmk8tiIMR4KIzGuBtZPP9WMuFPEyB8TZ85VfvEIGbsLRNbHUYDeIO4oOnckk9YV7U2BxJNyVRf8ATp3BjqDv9XuCr5o3JI+SDehS77fzD3Cb0r0/ib+Ye4TQgxcn6rqub0EbFVCBIHEZAiQLEgE35CT5KLiXwPq99FLrOQnHV9hf11FrwEA7FV5+YO/L+yDY3ENAsYgRYwYiwg6zYeBU7E1gOtyTH1fZKGcYwvJtECdYM+e8DfkFoD8Rh34hxLWyDMTqZsNth5oph+zn2YB1P6RJEgdCjOQ5f3JOhAtHXTp4o2/DggMAvEWvEg9PFQI1XKqzyBxECTbvchuI5f8A6KbMkyEsEyb8+l7dNkYbgw25ERv4cz+qgYzPadI8JeARt9abqgzSw7R6eS7Bojp9AhDsrzVtYd3vDSRz3B06eqKimSsj0UgomYUhwkm+kwCdwJgDQTOlrqZUMeV/JB8XnbGE8RA6yNtd4VgTO0WWVwZYCe7tNoiYvMQD8kCoYA1JloBINxHEY2MbW8rqzm4hlZstIMwPWff9FCq5eGm0z5+fqAPVBU+Z5Y6k7SDqNRoZsPManmmDIsW0sAIiNZBgHcjpY+ibc3ycPY4xcD8J1iLTrb9Ejvw5oviYubW3sJv3Yt6oGrCU2jhEzab6WAmD0687I3gsTpcW0vflcoBh63E0SBNzIB01vy/tyRKgYOx8g2DDeXgR5hUOGEM+vPoiNMpcw+M4ab6ga55awu4GCajjc8IB1J0ujWWYg1KbHlrmFzQ7hfZ7ZE8LhsRoVkQMV8TvEpezz4SmDF/E7xPugGdjulAmlveULMMEJZUgS03/APYR+qITdbYxk0z0j3QT8DljC0OgaclyyDDB+MmB3BM9dl0o44MpQOSmdiKrCKhkcXEZ5oG6EHxmQNc4u4jfXqDsVPp4lpMNcHEbAzHipbHSgHMySkQ3iY13CIEjTw5IgGBogLcLjXfAQVV/WGlNSkRclpHof5VVVKZBiFdfarL34is0s/A07TqdwljOstp4TDufVA4nd2mCO84842A1QA+wbajcXRexpdwuk8uRn1V6YUyqz/p7iC4OJAAEAQAPVWTgrIJ9Md5v5h7hMyWafxN/MPdMyDFzf+i6LnVKCBiXwCgONxAaOQknkABuevjzRvFk/r6JUzSuGzeOkaztyO3qrAIx2Ju6NfhMCTqDbppZRcHhHVXDugkHXmD/AKZji0vay44uq5wETYydLd6DMnUCTI5WTF2dw4azWZgzMyQBJ3m0CTyKonNZwNEch0228ERy9pN1E4uIweft1nlKN4SlA+p8FBzzDB/aMLZif2VYdoeyuGoTUrPcGk3I1k8oG97deitwoN2iyCnim8NQWmba26oK87N9rMHQ7raZptmZcQBERrNieIlWnluLbWYH03BzHCQ5twfAqucxqYTLq7aQwZqOcAQ4MD5JJAa3iMudZ1uqcMP2jpsph1YfdgAJFUsZwAzAI4uh05KDvnnaGhh2kVajAd2lw4hPTX0CrXMPueNqzRqPZUO14dzHe5X0PJPXaLOsKAfvGFqVWwL/AHcv4gTHdMd6LmAdAYm0xsP2Cwrara1NjmQQ7h4nWJ1108FRC7IdnDQu15cDEye7fX3+tm/G0BwToANALmP5hSsLhg2APDy5KS+nIhQKlKvctJ2MiOona3ilvtNlkhxHQi4YLESJMXPPr6uGZ4bhdxRN76Egcp9bdFBzOm11MzLt4OwaNYEDl6qhAyquQ9rCNYkjugBrd4uG2aPIdUwUqtwXWIJME23kh3iTI36paxlLgcZMRP8A4kWh0uGxEwiGX4ibEiXGLmYBnXcGNL7iNLUPuVuJNiRFzEDUHWeaYsK6/wBbpOyjEd5o56ex18NehTdgtQsgfivid4n3QDPT3Sj+K+J35j7oBnp7pQJwN0Q+w42FvMH5oey7kewVPRAsV2uFDjuSDDgNRHRQsgxmGLnl1V1OptxAhpPWEw53SNHiI/8Arqa9HfyhuWZY9okU21GkzBE/ogsPKMZh3D/CfTJIEwQHHxGqIDWQlzJ8ppuaOOgxsc2ifkj+HwrKfwNDQdQBAQSCVDxZkKQ96GVsRxv4G+fRAsdo2vpUauLZUcxzAQ0CC10wLgjmqjqfe8fWBeX1X6AnRo6DQDwVlf1Tzhoa3B04LrOfG0aNPU6rt2JLKlEd0NeLOj/l5oOnZnJvsKbWAGfxGLk7lOGCpndcsNh0QpMhB1ojvN8R7plSywd5v5h7hMwQYuVULqtKiAdjBbew9eiSc8ZEg+No1Am433CdMcO6fq/TzSlmuHkmRp+143O3zVgWKZAcOJ0ETBmTz4gYvrfzTZlxHCJGn7e+qU8S0tPdl0zzsWnlty8tEy5JX4gIjr5Tf0HsqOuDvU3An5gwY1CbsO2GxululDXewtvaI8gmHCVQW2+Xz0Uo6EmQuhC1lCs8z+lhgPtXBs6Tubx+vooKv7VYrGOzKk2o1rXB5+wAksI/8pFydJMWRn+lmEY/E4qpiWj72HS0PALmsJPG5k/6obI2Db3XfMsqdjq7K+HxgHDBa0BruBw0c0TB3meQTlRycPYBiAyo8fj4A0gmZ4S2C0QYsUCl/U3EOZw/drVGVqJdw7Vagq8DSBaXNA4p24J1TtlNWq6k012BlQjvNa7iAPQ7oLm/Zpx4TQrNoMpu42tFJhaC6PtHkuuahHEOKdHHXUTaGfUuIUvtWOf0IvzQGXgiI5+66NK506krpKBez+uWE8M9bga+O8x0uhTassaXeYgmd9Y000RTN6wc7h8bHpygzqAh2Je1jIkQCTNx5a8/ZUIfaGoS6bf8eUa3kx00NgoeCdwnwIJn4hpJg7AEGecjwkZnWBcSJMX2hrovrEbqPluGJi8HugzBI3i+oItqdkD1kj/wWMRb0I18Z0Tzl5uPrQJIyJp4pI70xHLwB9PKfB0y11x5pRExXxO8T7oBnvwFH8X8TvE+6BZz8JUCbSHeTHg0vU/jTFgW2Qd8Xhw9ha4SCIIKGZTmIwxNOr8P4XbEdeqOOZZL2c0rlA00M7oOE/aM9QoeP7S0GWa8OPJt/ZVjmlMNe1xFjYhHct+zMRHkgOnNKtc8LAWg6k6x+ih9pe0bcvo8FMh2JeJE34Qfxu/Qbr3Os9p4KjxWNR1qbeZ5noFUWOxjqr3VKji5zjJJ3P7INvtX1HlziXOcZc4mSSbkynnsiWUTxg97e+vRV994jSyP5JVdIDYnW94hBd2FrAiRpzUtpSNlOYuaNYO8myacDjmvHI8v2QEmHvN/MPcJmCVKZ7zfzD3Ca0GLnUNj4LotSgHYwSD9BLmYsJJGgkXO+lpnmmfFskdEBxwM97n7xz+rqhPzaiYmO8JudCSSAALnWR/7WXHJMUGWdPSIAPob/wAhHKmH0gkkWk6/URsBKW81wopw6NS0WJB8CACIm82v5KhyrN4xIub3tvFreSJZJV1abxv7j19ks5JmnG0Ajzm5Av4wiuGxgaZJjU39lAfzTGCkwuOm8X2OyrLtDm+CxbeCrULCHQHX10mYgiPldWH9qys0tMOGm2hvol3G9jqFQk8AueKBvpNvI/PmgB9n+wtJzg9uIdUaZBNJxZAcNi108grOwdIU2BgJIaIHES4wOZNyhOQ5UygA1jQNreAtHgBdGXFQLHazsyMS1x+0rMJEkiq/7PwLCeGLmwGyQsHlWGwNQPqYhrqjTZrItzNv5hW9i2cTHDmI+ST8b2KoVHcRaJvtyPzn9FQT7OZ+ysO4Zbu48xI38vRGsdiobvN9PeTteUByjLKWGENEWB5D6my74rEhxgkeHXS3oUEBtMuPGRPOesSPODbxQTtZmBYC1o0APUA8I2tFvdHcZjPs2Em1o5bXvrsN91X2PxLqtQ2Biw1nXQWJ026jkVRDoEuJdOul41uNCLWub6+hzAYW8Fuuh0nY2m3OVxweF4YDo4ZsDJAJkDu6CwMotg8OT8IhxOovcDhF453uCLoGPJKZhs6xYbx85MD0TVgR3h5/XigGVUIAtBm/O59OXqmTCNv4WUArFHvO/MfdBM2HdKNYr43fmPuhGY6FQKuGw8uTFhqUIZhAOJGalZrWy4hoG5QdmtQTPWgAkkCOaG5r28pU5FMcRG5sFXed9patdxL3GNgNAgkdqc1ZLAwyA48R2giFMyrNWsZJ2/ukrFYjiN9FozFu4eHXr05ICOa5m+vVL3G2jRsBsFDLua48ZhY5yCQwAkI/lj2t1ufFLtFxGnxH5BE6GJ4ADAnqgdKWOIFzbnoulHtExpgz4pMxOYudqY6IbWxBiyC6sj7WNdUYx15e0A73cAPFWsvkjs/i3fe8MJP+Yo+n2rLL63QYvCvVrKDliGiPrwQXMqdpi/sjrxNkNxlAvBFxyO1iCPI6IFfFUhxAczvvN4Gl0HzOnxNLTPMwbgzp6fwmHHYdwkAHWZnc+1/dBsyw5EjTQm+nD72hUI9TFmg6Bztr8IJsI2t80cw+ecbDxAcUTryPPU7+oCD59hoJMGQCYiAATz5nl4oNhq0GZcCNIiJJEeFkDfQ7QPZcCbCzRpcjnH9uqdcszQVRcG940n28VXuCxjXwCe95XO8T10GnsmvKagaAG7bee3PSfNUOuHI2Gtz5CP0CkuCC4TEGOfhz3tNkS+2jfpbeVkd2/WigZlixTEwTrYbkXgLs6r5HlbePnsguZgPF4ixEmxgyPDT5KwLmYdp5ewNlrZdxkjhcWjRpv3fxSegjmolPOGcPGA9txYuDjffpa48VHzitSpkjvAu4jw7AABpde0dP9XmlPHY4uJjTXzGkRpayAnneeGq4i/DYXcRy1Hy8lLyploMjhiIE/Cb2iQDfdL+WUQ9xkTvJ9p5bprpUzwQB3oA7ul7X5+f6oClEAt1Ii2u0Wnlte3wotgcIAZBOgiZ03v5D0ULLcFGl5HPluRFrAb7JrwGDhgkX9dzefT0QScBRAAgX0Phqi9JsBcKDOakhQAsT8bvzH3QjMxYoxiB3nfmPuh+PpyCgVGV2slzjDRKQ+03aR2IeQ1xFNug59Spv9QscWFtMGxuQkSpV8kEmpXDjH0VDqvvuvKb4HXn+y4uCDRzteq0Y6Fs5q14boOnVbNv4Lm3kslBLwd3X+uS7Vny72UGm6F2QduJc3mywrWoLIJfZ7/N4b/cUP+1i+vl8g9n/APN4b/cUP+1i+vkGLwr1eFBqudZkgrqsQCsXQnzHLklnHUBxETBI4Q0C1zz89U7PYg2aZYHw6Jdf20PyQVtnOHEGJIm8QTyHW3e23SPi2wYHkLzf6+RVh5/heGQJHegQBEG3xSANdOiQ8c2DptI8rR7681aOOFxJY6QdNjuPqEz5ZnAIaeIy03mAOVpN/T8PVKLv7rVpPOL28voKC3sqzoGOg3nYxJ8/oIszMmlvEXdROl9rdL+qpfD5i9nwk3sQDGkxppzU+n2mqAAbC4N999YPgqLQr5o0wQ6JHei0kgczY6aSRCWs37RNAINtxrMwT1HzSZiM/qPMmBGkCOUWHUn1Q6tiXPkk9ffb0QT8wzIvdM8hItbunz+EeihU7kc52XIFS8FTuZGmm0E76XUBvL6EgWuNII+Hum2kReDzhNGGpgltyCDqY1HEZibz9QSgWTU9Qe9B0BEbcQh3KDz0lPeU5U63O2og76311lUS8swg2GkSNOnkmDDUotf9lrhcPAiIj6hT6dOPFQetbAWzV4FsEAWuO87xPuh2YaIpX+I+JQ/HiyChv6iVJxR8AlQlNf8AUWlGLPglaEHsaLysxdGN1Wp6oI8L2FnCvHBBrCwBeuEWXkaIN6bbqQFrSZZbtbe0IPQF44LoGD+y1c1BI7P/AObwv+4of9rF9er5DyD/ADeF/wBxQ/7Wr68QYvF6vEHhWL0rxBi41aa6r1AuZ7lTag3m5kWvFlUvaLI30S50d2b6mD1tOpd6BXy+mChGaZOyoCHNBm56nrOuyvR87v1tGnXlqtXt+h1Tx2k7FOpHip3kgRpPFJsddx6JOxeGeyQ8Fp6/XRQRXi383+rLRoW5vP1yWuv1qg8Dfr6+rL1o5/X0Vs0+unyWU6ZMR4IMe2LoplGCfUdLAdQJBvE3hTMn7LVa5uOEa3sdb+WvyVqZF2bZTaLCRewAuQgh5B2f4RMgSL7yTBvN/wC6b8LQgAe88/a66UKFuSktaAgxtOFusCxB7CwLxegoBNf4j4lQMaLLFiCmf6qYcCpTfzBHokEuuFixB3a6y0fosWIIwdyWMdcLFiDasVqFixBJa+yxqxYg7zZaVCsWIO3Z8zi8N/uKH/axfXqxYgxeLFiDFixYg8hYsWIPFixYg4V8K1+o/b0QDMuytJzdGkXJDhNouBy0HzWLFYE/HdhaIJsByAJi8bm8ShdXsXTDiCYsXQCSCAbi6xYgn4LsjR7hDQeJvFfSx6g9PmjeTdmqPE9rRem7gcSIkgMeC3WLPHnOy8WJgbcNkzRBdBtFhFuqI06QAsNFixQbELAvFiDZeQsWIPQtoWL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media.themalaysianinsider.com/assets/uploads/articles/Rosalind_Franklin_X-ray_Diffraction_Photos_httpbio1151.nicerweb.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50940"/>
            <a:ext cx="3962400" cy="21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02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How do we know this?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229600" cy="1905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Chargoff</a:t>
            </a:r>
            <a:r>
              <a:rPr lang="en-US" dirty="0" smtClean="0"/>
              <a:t>, a Russian scientist chemically analyzed the DNA of many different organisms and came up with “</a:t>
            </a:r>
            <a:r>
              <a:rPr lang="en-US" dirty="0" err="1" smtClean="0"/>
              <a:t>Chargoff’s</a:t>
            </a:r>
            <a:r>
              <a:rPr lang="en-US" dirty="0" smtClean="0"/>
              <a:t> Rule”.</a:t>
            </a:r>
          </a:p>
          <a:p>
            <a:r>
              <a:rPr lang="en-US" dirty="0" smtClean="0"/>
              <a:t>A = T and G = C</a:t>
            </a:r>
            <a:endParaRPr lang="en-US" dirty="0"/>
          </a:p>
        </p:txBody>
      </p:sp>
      <p:pic>
        <p:nvPicPr>
          <p:cNvPr id="8194" name="Picture 2" descr="http://2.bp.blogspot.com/_T-ZaNqYdy-Q/SfGKOlLgfDI/AAAAAAAAAC0/Cxb49RRlTX8/s400/chargaffs_rul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433251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How do we know this?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dirty="0" smtClean="0"/>
              <a:t>Watson and Crick used this information.  By playing with models, they came up with the Double Helix and won the Nobel Prize for Science in 1958.</a:t>
            </a:r>
            <a:endParaRPr lang="en-US" dirty="0"/>
          </a:p>
        </p:txBody>
      </p:sp>
      <p:pic>
        <p:nvPicPr>
          <p:cNvPr id="9218" name="Picture 2" descr="http://tokresource.org/tok_classes/knowers/watson_crick/Watson_and_Cr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35718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rick and Watson's DNA molecular model, 1953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7600"/>
            <a:ext cx="2336800" cy="291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0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Replication of DNA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 smtClean="0"/>
              <a:t>DNA strands are complimentary</a:t>
            </a:r>
          </a:p>
          <a:p>
            <a:r>
              <a:rPr lang="en-US" dirty="0" smtClean="0"/>
              <a:t>Each strand has the complete information to make the other strand.</a:t>
            </a:r>
          </a:p>
          <a:p>
            <a:r>
              <a:rPr lang="en-US" dirty="0" smtClean="0"/>
              <a:t>Base pairing is the method used to remake the other strand.</a:t>
            </a:r>
            <a:endParaRPr lang="en-US" dirty="0"/>
          </a:p>
        </p:txBody>
      </p:sp>
      <p:pic>
        <p:nvPicPr>
          <p:cNvPr id="10242" name="Picture 2" descr="http://rosalind.info/media/basepair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5048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2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Replication of DNA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When a cell is ready to divide, it must copy its DNA.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Enzymes “unzip” the two strands (separate them)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Enzymes insert the matching bases.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Enzymes connect sugars and phosphates.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Enzymes proofread each strand.</a:t>
            </a:r>
            <a:endParaRPr lang="en-US" dirty="0"/>
          </a:p>
        </p:txBody>
      </p:sp>
      <p:pic>
        <p:nvPicPr>
          <p:cNvPr id="11266" name="Picture 2" descr="http://www.wignallandwales.co.nz/Revision-samples/pg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4214002" cy="314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2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Replication of DNA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Two new strands are formed as the original strand opens.  By complimentary base-pairing, the result is two identical double-stranded DNA molecules.  If the original strand’s sequence was ATCGCGAAA, the new strand’s sequence is      TAGCGCTTT</a:t>
            </a:r>
            <a:endParaRPr lang="en-US" dirty="0"/>
          </a:p>
        </p:txBody>
      </p:sp>
      <p:pic>
        <p:nvPicPr>
          <p:cNvPr id="12290" name="Picture 2" descr="http://www.uic.edu/classes/phar/phar331/lecture4/replic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6477000" cy="27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63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RNA – Ribonucleic Acid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are three types of RNA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mRNA</a:t>
            </a:r>
            <a:r>
              <a:rPr lang="en-US" dirty="0" smtClean="0"/>
              <a:t> – messenger RNA – complimentary copy of section of DNA – except that T’s are replaced by U’s.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tRNA</a:t>
            </a:r>
            <a:r>
              <a:rPr lang="en-US" dirty="0" smtClean="0"/>
              <a:t>  -  transfer RNA brings amino acids to ribosomes and base pairs with mRNA codons by anticodons.  Also has U’s instead of T’s.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rRNA</a:t>
            </a:r>
            <a:r>
              <a:rPr lang="en-US" dirty="0" smtClean="0"/>
              <a:t> – combines with proteins to make ribosomes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7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How does RNA differ from DNA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DNA</a:t>
            </a:r>
            <a:r>
              <a:rPr lang="en-US" dirty="0" smtClean="0"/>
              <a:t> has </a:t>
            </a:r>
            <a:r>
              <a:rPr lang="en-US" dirty="0" err="1" smtClean="0"/>
              <a:t>deoxyribose</a:t>
            </a:r>
            <a:r>
              <a:rPr lang="en-US" dirty="0" smtClean="0"/>
              <a:t> sugar; </a:t>
            </a:r>
            <a:r>
              <a:rPr lang="en-US" dirty="0" smtClean="0">
                <a:solidFill>
                  <a:srgbClr val="FF0000"/>
                </a:solidFill>
              </a:rPr>
              <a:t>RNA</a:t>
            </a:r>
            <a:r>
              <a:rPr lang="en-US" dirty="0" smtClean="0"/>
              <a:t> has ribose.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DNA</a:t>
            </a:r>
            <a:r>
              <a:rPr lang="en-US" dirty="0" smtClean="0"/>
              <a:t> has Adenine, Thymine, Cytosine, and Guanine; </a:t>
            </a:r>
            <a:r>
              <a:rPr lang="en-US" dirty="0" smtClean="0">
                <a:solidFill>
                  <a:srgbClr val="FF0000"/>
                </a:solidFill>
              </a:rPr>
              <a:t>RNA</a:t>
            </a:r>
            <a:r>
              <a:rPr lang="en-US" dirty="0" smtClean="0"/>
              <a:t> has Adenine, Uracil, Cytosine, and Guanine.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DNA</a:t>
            </a:r>
            <a:r>
              <a:rPr lang="en-US" dirty="0" smtClean="0"/>
              <a:t> is double-stranded; </a:t>
            </a:r>
            <a:r>
              <a:rPr lang="en-US" dirty="0" smtClean="0">
                <a:solidFill>
                  <a:srgbClr val="FF0000"/>
                </a:solidFill>
              </a:rPr>
              <a:t>RNA</a:t>
            </a:r>
            <a:r>
              <a:rPr lang="en-US" dirty="0" smtClean="0"/>
              <a:t> is single-stranded.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3314" name="Picture 2" descr="http://images3.wikia.nocookie.net/__cb20120417061540/eternagame/images/d/d6/Rnavsd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29" y="1524000"/>
            <a:ext cx="381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53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Transcription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Transcription is the process by which part of a DNA molecule is copied into mRNA.</a:t>
            </a:r>
          </a:p>
          <a:p>
            <a:r>
              <a:rPr lang="en-US" dirty="0" smtClean="0"/>
              <a:t>DNA does not leave the nucleus; RNA is a copy that can leave the nucleus.</a:t>
            </a:r>
          </a:p>
          <a:p>
            <a:r>
              <a:rPr lang="en-US" dirty="0" smtClean="0"/>
              <a:t>Message is carried by mRNA to the ribosomes in the cytoplasm.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90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 descr="http://www.nobelprize.org/nobel_prizes/medicine/laureates/1993/illpres/code-noncode-strand-v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850" y="5715000"/>
            <a:ext cx="127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image.slidesharecdn.com/dnatake2-100309152235-phpapp01/95/dna-for-middle-school-science-22-638.jpg?cb=13594155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33076" cy="610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05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Genetic Code found in the DNA of all organisms is how cells store information and pass it from one organism to organisms of the next generation.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35906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Protein Synthesis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DNA contains information to make proteins.</a:t>
            </a:r>
          </a:p>
          <a:p>
            <a:r>
              <a:rPr lang="en-US" dirty="0" smtClean="0"/>
              <a:t>Proteins (as enzymes) direct synthesis of lipids, carbohydrates, and nucleotides.</a:t>
            </a:r>
          </a:p>
          <a:p>
            <a:r>
              <a:rPr lang="en-US" dirty="0" smtClean="0"/>
              <a:t>Proteins are responsible for cell structure and movement.</a:t>
            </a:r>
          </a:p>
          <a:p>
            <a:r>
              <a:rPr lang="en-US" dirty="0" smtClean="0"/>
              <a:t>Proteins are a chain of amino acids.  </a:t>
            </a:r>
          </a:p>
          <a:p>
            <a:r>
              <a:rPr lang="en-US" dirty="0" smtClean="0"/>
              <a:t>Each codon – group of three bases on mRNA specifies a particular amino acid.</a:t>
            </a:r>
          </a:p>
          <a:p>
            <a:r>
              <a:rPr lang="en-US" dirty="0" smtClean="0"/>
              <a:t>There is a start codon “AUG” and three stop codons.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45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Translation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Translation is the decoding of the mRNA into amino acids.</a:t>
            </a:r>
          </a:p>
          <a:p>
            <a:r>
              <a:rPr lang="en-US" dirty="0" smtClean="0"/>
              <a:t>There are twenty amino acids and each has its own codons.</a:t>
            </a:r>
          </a:p>
          <a:p>
            <a:r>
              <a:rPr lang="en-US" dirty="0" smtClean="0"/>
              <a:t>Codons are groups of three amino acids in the mRNA that specify a particular amino acid.</a:t>
            </a:r>
          </a:p>
          <a:p>
            <a:r>
              <a:rPr lang="en-US" dirty="0" smtClean="0"/>
              <a:t>The genetic code shows which amino acids are used for each codon.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3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The Genetic Code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5362" name="Picture 2" descr="http://www.geek.com/wp-content/uploads/2013/12/genetic-c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689471" cy="48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950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Translation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The mRNA attaches to a ribosome.</a:t>
            </a:r>
          </a:p>
          <a:p>
            <a:r>
              <a:rPr lang="en-US" dirty="0" smtClean="0"/>
              <a:t>The first </a:t>
            </a:r>
            <a:r>
              <a:rPr lang="en-US" dirty="0" err="1" smtClean="0"/>
              <a:t>tRNA</a:t>
            </a:r>
            <a:r>
              <a:rPr lang="en-US" dirty="0" smtClean="0"/>
              <a:t> carries met (the first amino acid in every protein) to the AUG codon on the mRNA.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tRNA</a:t>
            </a:r>
            <a:r>
              <a:rPr lang="en-US" dirty="0" smtClean="0"/>
              <a:t> attaches to the mRNA by base-pairing its anticodon to the mRNA codon.</a:t>
            </a:r>
          </a:p>
          <a:p>
            <a:r>
              <a:rPr lang="en-US" dirty="0" smtClean="0"/>
              <a:t>The ribosome moves along the mRNA and forms peptide bonds between the chain and the new amino acid.</a:t>
            </a:r>
          </a:p>
          <a:p>
            <a:r>
              <a:rPr lang="en-US" dirty="0"/>
              <a:t>E</a:t>
            </a:r>
            <a:r>
              <a:rPr lang="en-US" dirty="0" smtClean="0"/>
              <a:t>ach new </a:t>
            </a:r>
            <a:r>
              <a:rPr lang="en-US" dirty="0" err="1" smtClean="0"/>
              <a:t>tRNA</a:t>
            </a:r>
            <a:r>
              <a:rPr lang="en-US" dirty="0" smtClean="0"/>
              <a:t> arrives, attaches to the mRNA by its anticodon, delivering its amino acid to a growing polypeptide chain.</a:t>
            </a:r>
          </a:p>
          <a:p>
            <a:r>
              <a:rPr lang="en-US" dirty="0" smtClean="0"/>
              <a:t>When the ribosome gets to a stop codon, the protein and the mRNA are released.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15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Transfer RNA and Translation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6386" name="Picture 2" descr="http://www.sir-ray.com/Cell%20R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6" y="1143000"/>
            <a:ext cx="7075714" cy="542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742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Mutations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Mutations are changes in the DNA sequence.</a:t>
            </a:r>
          </a:p>
          <a:p>
            <a:r>
              <a:rPr lang="en-US" dirty="0" smtClean="0"/>
              <a:t>They may be caused by errors in replication, transcription, cell division, or environmental factors.</a:t>
            </a:r>
          </a:p>
          <a:p>
            <a:r>
              <a:rPr lang="en-US" dirty="0" smtClean="0"/>
              <a:t>Mutations in sex cells are passed on to offspring.</a:t>
            </a:r>
          </a:p>
          <a:p>
            <a:r>
              <a:rPr lang="en-US" dirty="0" smtClean="0"/>
              <a:t>Mutations in body cells are not passed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03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Point Mutations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A point mutation results when a single DNA base in replaced by a different base.  This may cause little or no change, but it can change the folding of the protein and result in harm to the organism.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56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greatneck.k12.ny.us/GNPS/SHS/dept/science/krauz/bio_h/images/17_24BasePairSubstitution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0195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191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5"/>
                </a:solidFill>
              </a:rPr>
              <a:t>Frameshift</a:t>
            </a:r>
            <a:r>
              <a:rPr lang="en-US" dirty="0" smtClean="0">
                <a:solidFill>
                  <a:schemeClr val="accent5"/>
                </a:solidFill>
              </a:rPr>
              <a:t> mutation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7410" name="Picture 2" descr="http://images.slideplayer.com/2/770528/slides/slide_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12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Chromosomal mutations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https://classconnection.s3.amazonaws.com/873/flashcards/810873/png/screen_shot_2012-02-03_at_11.47.55_pm13283345037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41714"/>
            <a:ext cx="791077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How do we know that DNA is the genetic material?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113" y="1752599"/>
            <a:ext cx="6048087" cy="457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Griffith and Transformation</a:t>
            </a:r>
            <a:endParaRPr lang="en-US" b="1" u="sng" dirty="0"/>
          </a:p>
        </p:txBody>
      </p:sp>
      <p:sp>
        <p:nvSpPr>
          <p:cNvPr id="4" name="AutoShape 2" descr="Image result for griffith and transfor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quia.com/files/quia/users/lmcgee/genetics/AP_Chapter_16_DNA_replication/Griffiths-transform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27" y="2209800"/>
            <a:ext cx="6609773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02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How do we know DNA is the genetic material?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Avery, McCarty, and </a:t>
            </a:r>
            <a:r>
              <a:rPr lang="en-US" b="1" u="sng" dirty="0" err="1" smtClean="0"/>
              <a:t>McCleod</a:t>
            </a:r>
            <a:endParaRPr lang="en-US" b="1" u="sng" dirty="0"/>
          </a:p>
        </p:txBody>
      </p:sp>
      <p:pic>
        <p:nvPicPr>
          <p:cNvPr id="3074" name="Picture 2" descr="http://biology.kenyon.edu/courses/biol114/KH_lecture_images/How_DNA_works/FG11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791199" cy="434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3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How do we know that DNA is the genetic material?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1"/>
            <a:ext cx="8229600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Hershey and Chase</a:t>
            </a:r>
            <a:endParaRPr lang="en-US" b="1" u="sng" dirty="0"/>
          </a:p>
        </p:txBody>
      </p:sp>
      <p:pic>
        <p:nvPicPr>
          <p:cNvPr id="4098" name="Picture 2" descr="http://bioap.wikispaces.com/file/view/hershey.jpg/130922721/hersh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4" y="2209800"/>
            <a:ext cx="71437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Structure of DNA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is a polymer of nucleotides. A nucleotide is made of </a:t>
            </a:r>
          </a:p>
          <a:p>
            <a:r>
              <a:rPr lang="en-US" dirty="0" smtClean="0"/>
              <a:t>1) 5 carbon sugar (</a:t>
            </a:r>
            <a:r>
              <a:rPr lang="en-US" dirty="0" err="1" smtClean="0"/>
              <a:t>deoxyibose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2) a phosphate group</a:t>
            </a:r>
          </a:p>
          <a:p>
            <a:r>
              <a:rPr lang="en-US" dirty="0" smtClean="0"/>
              <a:t>3) one of four nitrogenous bases (adenine A, thymine T, guanine G, or cytosine 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7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426720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xMTEhQSEhQWFRUXFhYYFBgUFh0YFxgdGBgXGRgYGRgYISkgHBslHBcbIjEiJikrLjAuFyAzODMsNygtLisBCgoKDg0OGxAQGywkHyUuLCw0LCwsLCwsLCwsLDQsLCwsLCwsLC0sMSwsLCwsLCw0LCwsLywsLCwvLiwsLDUsLP/AABEIAMUBAAMBIgACEQEDEQH/xAAbAAEAAwADAQAAAAAAAAAAAAAABAUGAgMHAf/EAEYQAAIBAwIEAwMHCQYFBQEAAAECAwAEERIhBQYTMSJBURQyYQcjM0JxgZEVUlNyc6GxsuFikpTB0vAXJFTD0TRjgtTxFv/EABkBAQADAQEAAAAAAAAAAAAAAAABAgMEBf/EACYRAQACAgEEAQMFAAAAAAAAAAABAgMRIQQSMUHwE2GRIlFxwdH/2gAMAwEAAhEDEQA/APcaUpQKUpQKUpQKUpQKUpQKUpQKUpQKUpQKUpQKUpQKz/P97JDw67miYpIkTMjDuCPPetBUPi/DY7mGS3mBMcilXAJBIPxG4oMhY8yTy8RsoTFcW8bW87Os4jAlZRFpZem7dsnvj3hW7qul4LC0sU7KS8UbxpucaZNIYEdjnSO9dfsUsP0Da0/RSsdv2chyV/VbI7AaRQWtKzHMvOSWUcEssUgWWbpOCMNEArM7sNwyqEJyCRgZBNS7bmNXmu4VjdvZuhumG6nXTWukdgB6k488gUF5WI4hzFPDxSeFYbi4jFpC6pAIzoZnlBc9R17hQNie1aL2SWb6dumn6KJjk/tJRgn9VcDuCWFdsPBoVna4VcSNEkRwdtCFioC9hjUaCs+Tq+kn4dbSzOXkZWLM2MnxsN8bdhWjqFwXhcdrClvCCI4wQoJLHck9zudzU2gUpSgUpSgUpSgUpSgUpSgUpSgUpSgUpSgUpSgUpSgUpSgUpSgUpSgoeZeDtPJZuNGiCdpJQ57oYZYyAMEHdx3wMZqt5E5XkspbtjIskMvQFsQSXEcSMqK+2PCpVQQTkLmtTe/Rv+o38DXXwn6CH9mn8ooJdKUoFKUoFKUoFKUoFKUoFKUoFKUoFKUoFKUoFKUoFKUoFKUoFVUnMNut4tizYneLqopBwy5YbN21eBjj0U1YXVwsaNI5CqoJYnsAO5ry3mPhs11fS3ABjxbQ+yydikkc0jqDg5yQ3i+DkeVRM6UteK+XpXB+KR3MQmiJKFnXcYOUdkbY/wBpTU2vMuSpbuC0jVj031Ss0Uih1GuRm7qQ3n31Hv2rUQc0MNpoT+tC3UH2lTpb7gGqO6ERlrPG2lpVG/NMBGIi0r/o1Uhl+MmvHTH62M4OM1U3bST/APqGGn9Cmen/APMneT78L/Z86mZiE2yVqseI8fDho7YCUkFTITiFfI+L65HouRkYJWuHB+YFREiuAIiAEWQHML48I8f1GOB4WxucAtUMnyFVs9iAS0R6bHOoYzG+e+uPtk+owfUntVO9j9edvQqV55wrikluyp9GpOOkx1QN8In7xn+zsO/hPes7Nz3dJBxHXMQxa5Nk5C5jMTgGHtpbwEMvf3XzV4mJbVyVs9lpXxe1falcpSlApSlApXF3A3JxXWbj0BP3Y/jis7ZaV8ymImXdSujrn80/iK+i5Hnkfb2/EbVWOoxz7/pPbLupXwGvtbKlKUoFKUoFKUoFRPynDmYdVMwAGbxD5sFdYL/m+HffyqXXmPEuF3Dz8baOaSFNCeBYlYTf8r2DOpPqvh9fWg9JtrhZEWSNgyOoZGU5DKwyCD5gg5rtrLco210LCyCyRIBaWw0yQOzqRCgIYiVd858hjtU7iFtfGJwk0OoqcaYGRvsVzKwVvRipAO+DQUXNXFTNIIIiMKx37guh8TkeaRHG3nIVG2nNfIYwihBnAGMk5J+JJ7k+tROHRIAXTO+FwwwUCZXp48tJ1ZB31Fs1IZqxtO3BlyblyZqi3khCOR3CsR+BrmzVFvm+bf8AVb+BqrCbO3gkhLyE9zHB/wB2rRnqk4G3jf8AZQf9yrRmqWm+HNmrrZq4M1dbNRSbObNVdZ8sWtwxtJkZo5TNKfFhlfUjEqe47kfYSKlM1S+XDm9j/ZTfxiqa+VsM7vENyBX2lK2emUpSgV0yy+Q7+foP9+lcp5MDbudhXSi4/wB965c+aY/TVese5fFTzO59T3/pVB8oN/LBw+4lgJWRVUBh3QM6q7j4qrFvurR1xljDAqwDKQQQRkEHYgg9xXNWNTtZg2slsrzh62s0zi4MizJJO8wkQRF+vh2OkhgN1wPFjzrW23D2RtRuJnG/hfp6d/1UB/fUDl7gVpC8r29tFCwdo9SDcgBWwD9UZPujbar41XJJDrAI3Xb4eR+7/OpMMob4HzHpXRXEnByO4/ePSq4c84p+3zwmY2m0r4jZGR519r14nbEpSlApSlApSlApSlBkuabDpMblPo2x7QPzTsFm+zGFb4BW20sTVM1egOgIIIBBGCDuCD3BFeM8xCS04lKEZ2tYoYTIniIjSQuNee3gKjJPdSc5Iqlq+3Jnxb/VDQs1RrrJVgO5UgfeDTkfglzcWVvIZFAZSS75kc4Zh2yPxLeXatfacn267y6pz/7p8H2dNcIR9oNUiksI6W8z+zF8DmUySqGBIjhDAEHBHUz2q2Zq197wWCVFRo1AX6Mp4GT9RlwV+7v51mOI8DnhyVzPH6qB1lH9pBs/2rg/2fOpmktL9PaI45Qy1dbNVbecbhjaJGbHVYqhxtkYGG9DkgfbXB+JhhKEIUxvocye6DgHYD3veG2RmqackxKbcXKoNTEAep/cB6n4VM5TuA17F3UmGfAbZsaot9J3/wA66uC8qTTESPqjH6SUfOkH9HGRiMfEjO26nvWytuXLZEKCIHJBZmyZCR2bqe8GHkQRjyxWla+3Vg6e0Wi0ralVQSeH3SbiP0YgTL9jHCyD9bDbe8xrOcQ+UKKH8opI8CS2pYQRvKFefEKyDCnfdjp2zWjvbilReF3RlhilIwXjRyB2GpQcfvqVQRpDlj8Bj7zuf3Yr6Kq+YuIm3tbq4UamijlkAPYlEJAPw2rJGS6tUsbpryWc3E1vHPG4TpMLjziCqCmknI3OQN68zU2tM/efn4a+OHoVKzzcwSAkaIO/6eX/AOvXfa8WeRZciNdMbMDHI7nOPR4kA/E1bnSEnhXef9u38qVPry3kTi13M9i6zXkwkRmvfaIQtuo0Eq0UnTXJ14AwzZGa9BPGE/Mn/wAPL/pqmSsxKYT6+GqPj3MHStLmeNH1Qwu6iSJ0UkA494DIz3A8qz7Nc2nsM7Xktx7RNFFPHIE6bdVSdUIVQU0kZxk5HesPpzKdvQLRu49Dt9h/rmpFU6cVRXZSkxxsdMEjDY+RC4I37iu78tJ+ZP8A4ab/AEV6XSTM4o2zv5WVKrfy0n5k/wDhpv8ARVJzrxWTpWscDvB7VdRwNKU0vGrBy2lXHhc6NIJH1q6VWtpXm/NzT2NrdCK/klINoyRu6tcxB7hEc68glHGQNQ8jvU205mlPE29pSW0gSxaRknePTkTKOr82zDsdPfNBu6VG4ffxzJ1InDrkjI8ipwQR3BB2IO9SaBSlKBVLxbh8YYyhBrnaGGYncPHlhoIO2MO341dVXca7Rft4v5qDv4Xw6K3iSCFdEaDCKCTgZJ7nfualUpQKUpQYvnTlIXtzbZQiPp3KzSIVDKWVOkd9ycg4wDjHlXR8mvLM1v7U17GpmNyTHJsQ6LHGokUAnTqKk74O9bulNK9sb3opSlFisnccna04mpdCb3VoYpkxaoRF674IztitZSgi8LtelDFETkpGiE9s6VAzj7qlUpQQpYwdasAQe4O4IYbgj0O9UPDeTLSGSORFkPSJMKSTSSRQk7ZjjdiqnB9Nq0VyuCG+4/5f7+Nca8jJvHe1fnLaOYcs1xlQMCp7EEH79qUqncaV/AYI4ohbwqVjgPSUE5OFAPc7+dWFQOFHef8Abt/KlTqi9uSHCeJXVkYBlYFWBGQQRggjzBFUPDOTbSCRJEEjdLPRWWaSSOHIwemjsQu21aCuLGspvMRxK2nba+8T8AP4/wBKlV1WyYXfudz/AL+yu2vZ6Wk0xRE/N8sbzuSoPGOEw3URhnTWhIOMkEEHIZWXBVgexBzU6lbqsrwzlGye3kXpuVnZGlaSV3lcwvmPVIzFsKVGBnHf1NTuPcF1mS4gSNrvoGGIzluljWHGtRkHDDVnGdsZqXy/9An2v/O1WNBTcqcPkgg0zKBKzs8jCUyl2bcuWMceCT9UKAAABtXLmDmGK06YdZJJJWKwxQrrlkKjLaVyBgDckkAetSeJcVigxrbxH3UUanb7FG+Pj2HmRWC5lnupLi3vI4volmjaJJAJSkoTxBzhQ4KDIB7fWNWrWZRM6bXl/mCK7EnTDo8TaJopk0SRtgEBl+IOQQSD5GravNOV7y4huLm8nhP/ADBhXph1MqJCpVWbHhdjqORnOAN2Neg8O4jFOuuJww7HyZT6Mp3U/AgGlqzBE7SqruNdov28X81WNV3Gu0X7eL+aqpWNKUoInF2IgmI2IjfBH6prybgHGLhU4RazSyM0k9vPFIWOZYZYJS8bn6xjlIBB8mjNexSxhlKsMgggj1B2IqD+Q7fEA6KYt8ez7fR4GkafTbag875c4tdGew0uqRNHxFmj+dcN0p8ZJeUknBXTn3fFtggLO4XzbxCaOwXFqkt8skkbaJGjjjijVmBUuC8jFgQAQFGfexk7FOXLQdLECDolzFgboZDmTB/tE5NRuL8JsBBDBcRxiFXSOBWGArt4UVCN1JzjY+dBmrHnK8uGggiFvHMRdmZ5A7RN7LKIiIgGBwxOcknSM96gQ8/300cPRiiMhtPaZAIpJFcmSRFjUq/za4jOXbUMkbVp+YuTUmjgigW2SOHVpjmthLGNXmoVkZT9+D5g13WfI9oLeCCaNZ+imgO64LAnUwIH1S2+k5FBm+Mc7XyC8mjjgWK19jZo5FcysLhI2dNQbSrKXOGwfIY2yZXE+cLpGup0WD2a1ukt3jYN15NRiDOrhtK7yjSpU5wd9xWsuOX7VxMrwoVn0dYEbP0wAmofAKAPsrruOWLN5xcvbxtMCp1ld8r7rHyLDyJ3HlQUP/8AWz6QcRZ/Kvsfut9HqxnGr6THn2+FdPAObLqS9WC5WOJZGnEadKQFumSUMVyGaKbKAlh4CPLOMVom5VsjMbg28fWLrJrxvrXs49G+I743rnZct2kUvWjgRJPEQwHul/fKjspbzwBnzoLVlBGD2qGVKnB+4+v9am1xdARg71z9RgjLHHlattItUvOfGWtLKa4QBnQKEDe7qd1RS2PqgsCfgKu2gYdtx8e/9ahcUso54pIJ1zHIpVwcjIPxHY/EGvLmtsdo744a+fDMpLd2dzaxzXAuEundHBiSMpIIy4ZNGMr4SCGye29aS2S4DfOPCV3yEjZW+G5kI/dVTwzlmKKVJnnmuHiDLB7RIrCIMMHSFAycbamycedaEZPYE/dgfiara8XnVOf4g1ry+k1ygj1HP1R2+P8ASuaW3534Dt9/rUmurpujnfdk/H+q2v6gpSleoyKUpQVHCrpIrVXkZUUF8ljgfSNgfafSqbjnNZVQVzBEzogkdCZGLkKuiPHhySPE42/N86peHyaZuncbyMZntWY5VoxIwZYwdldMgNjcgq2TnA6OeLR5bdUjDE9eAnR7wAkUsw9MDfPwrWtONqzPOljBcRLM8IJM2hZJC2WZlJKgs577g7Z29AKlM1ZnhfDHiv5WLSyIbaMCSU6jqEjkoGx5DBx8a0DNXRVSX1mqt9sQzOEdkniVWZkyGCtq05ONLjwnwnI27VNZqylxwp5Ly5fVNGphhCtG2kOQJMgnG+Nv71TJDc8B52V40ebeNwCk0akKQexeM+JPtGR5nTV9xOZXSFkYMpmhKspBBGruCNiK815ViaOzt0dSrLGAykYIPpipvCC7XA6B0xRTw+049xnd1Cxhe3UGoOzDcAKDnVthfFEV7l4n09RpSlYLFKUoFZD5ToGe2gCrKwF5as3RVmkCrICzLp3BA3yKm2/OFv0uvM6wxtLJHAWOWlEZKlwoGcZVj5+EA+dc+L84WcEau08RMkbSQrrHzgAyCDvgE7AnbJoME00ojkSMXZsnvkWBpGuAyoICZNZAM7RGUYAyMk98bGNO117Ja9V7kFPbVKul0ofEpEOqSEmVJAgGjWGBB7kivRLbnK00WxmljhkuIopVjd91EoBUE9hucAnGSKkPzXZCYW5uYhMX6egt4tfkp9CfIHv5UHm3FmvpJQZGurdzb2ZtABPIVcr86D0cRvJr97qgDTjYb17CucDPfzxVAvN1uis1xLFD89NEnzurUYjg+Q8fqm5B23rtuObrFIopmuYhHLkxNqyHC+8RjfC+Z8vPFBd0qqtuNq1ybbA3hWeFwwZZUJ0sRjzU6fUEOpq1oFKw3OvMUkF5BALuO0ieCWRnkiEuWR0CqBkdwx/CoHDOdb0m0L27SmW1uJXjjVY2YxTIqS/OsNCsh1aSc5YUHpFKyDc+Iyxtb209wWtlunVNCmONs4zrYAudLYVc+6fhXF/lCgM0cUUby64oJQQyKxSf3SkbsHkwN2Cg4+3ag2NKyNxz0iSSBrabpRXItpZ/BoV2KBTjVqK5dQSBtmofAedZDJ07iFyr31xaxzKEEYKO/TQrq1nwpu2MZoN1SsTLz+C0sS27rKIZ5Ig7R5bo7HWgfVHnOQGxkA9jUYfKSscEDTQsZWtUuZ1R40VUbbUnUk8RbBYICWwN96Df0rqtLlZESRDlXVWU+oYAg/ga7aBSlZT5SOISwWsckJcP7VbLhDpZw0qgpk4HiG2+29AvuAC8sBHqMcqu7wSj3opFkfSw+HkR5gkVl+XOOtN1ILhRHdwHRPH5Ej66eqNsfvHkQTfcucZuJuKXCSxy26LaQssMjo2CZJAZB02ZdwMd8+Gq75VeWJG08Ts8i5tx4woz1Yx3BH1iozt5gkd8YvS/bKJjb5wxyY9znxy9/wBq9d7NXnfD/lHjWMBoXJyzEqy6fEzNtnfHirvPylRfoJP7y10xkpryp2y3DNULiL4CY/SR/wAwrIn5SIv0En95aicQ5/V1xHC+sMpXUQRkEEDC7n7BU/VprydstRxO9keWOytMG5m7HusKfWmf4Adh5nHwB9ATg0dpaQW8WdKTW+WbdnYzIWdz5sxySfjVZ8mPKbWkTXFz4ru4w0xPdB3WIemPPHnt2Arhf8duYuKzxRwTXKC1gYRxuihCXlBfErKMnAG2+1cuS83leI03NKzHyZXsk3DLWWV2kkZGLOxyW8bDJJ+ArT1RJXF1yCPUVypQeZcN5fu3tbS3jIHspuILhGlkt2Y5HTlWWJS5UrhtIKhg4yfTlZ8k30EaLH7K5fh4sp+oz4QqZCJEITxqQ5yhC7gb16XSg8vn+Tu4wF+akWS2tIZw1zcRIrQRiNz04dInQgZAYqQfTJq3m5OmK3ADRZk4lBdru20cZgyp8Pv/ADbYG43G9bmlBh+Hcnzpc28zNEVivb+4YBmJK3KuIwAVxqBYZ8h5E1VPyBdKImQxu6+2IyC5nt103Fw0yESQrqOAQGQjB9dhXptKDE8E4OUvraNQAllYmJygbQXmZMIhcsSAsROCxIDLnvW2pSgrJuCo13HdktrjieILtpIdlYk7ZzlB5+tLngqPcrdFm1rDJCAMadMjIxPbOcoPP1qzpQY8cgxqkaQ3NxCUt1tnaMpqliXJAbUhAYajhlAO5pxH5PoJVSLqyrAqRR9HwOoEONOhpFZ4yQBkowz3771R8U5uu1kndZ4UWO/itFt2jzIys0YMmosDqYMSNiNIPnXKbmi+CTy9WFU/KL2MWqLaIe0aOvI2oZwo0hdhkgk+VBY2nJTyS3LXEsiwve9cQKyGOUL0zGznSXXxJuoYZ0jNW0fKEQCKHk8F494N13dy5Knb3PnD8dhvWdj5suUm9neWOQR8Qgt3nCBVdJYGkKkZ0q6tgEg+mwri/NlzJLHFHPDGsnELu3EhQMAkUWpMeIAvkYBzuSNj2oLbhnyewwmPE0zLHHcRIp6YAS4xryVQMzbDxEk7b19XkJFEWi6uEeOEW5cCIs8SsSitqjIBXJAZQDg7k1N5E4vLc27tMVd4554eog0pKInKiRRk4BA9e4NaOg4RRhVCjsAAM7nbbvXOlKBUPinC4rhVSZdSrIkijJGGjYMh2PkR2qZSghpwuITtchfnWjWNmyd1UsyjGcd2O+M71MpXTd3SRIZJXWNF95nYKo+0nYUGR4VyLw6VGd7SIsZZ8nGO00gGwOOwFTP+HfC/+ji/A/8Amp3Ar+EW3VM0XT6sp6glQx+OZyvjB05OobZ88Vae1J1OlrXqadejUNekEAtp76ckDPbJoM7/AMO+F/8ARxfgf/NR7rkvh8DQyw2sSOs8OlgMkZdR51sKq+JyrIREjKXjkgkkXUNSLrzqYZyAQpx64NBaVCj4XEJ3uQvzrxrGzZO6oWKjGcDdjv8AGpFpcpKiyRurowyrIQysPUEbEV20ELg/C4rWFLeBdMcYwi5LYGSe7Ek7mptKUClKUClKUClKUClKUClKUClKUGS4pyOk9z15JSR1I5COjF1PmmV1j6+nqdLUoJXOdu4rRNwyAo8Zhj6chZpE0LpcucszrjDEnck96l0oK38gWnR9m9mh6Gc9LpL085znRjGc75xUHiHKFrK8B6UaxwvK5iESdOQyxGI61xg7HP3CtBSg6bS1SJFjiRY0UYVUUKqj0CjYV3UpQKUpQKUpQKxPyhlFm4fLcrqs455DPlSyIxjIhkkG+EDZ3OwJFbahoPGeYXjlTik9lgWr+wKHRcRPOs41ug2DYUqGI7nzrT8KguE46ouZkmb8myENHD0QB7TFsVLvk5zvkd63wFfaBXnd1Z3MnFeIez3AgxbWuvVAJdYxNgDLLpxv69/hXolKDMfJiMcKsv2C/wCdaelKBSlKBSlKBSlKBSlKBSlKBSlKBSvgP9a+0ClfNQ9RQMD2NB9pXxmA3Ow+NfaBSlKBSlKBSlKBVfx+SZbadrZQ04jcwhsYL4OkHOB39TVhUbiVjHPFJDKuqORSjr2yGGDuNx9tB59wfmeSAzGee4kKWskzW95brDKWiAZjDIihGTGQR4sbGrzi/PcdvrMkTYWyS78JBJ1yCNYgMdyxG/xqRb8kW4JMrzz/ADMkK9eUvojkADqnbBIAGo5O3eodxyFCIpgpe4ke29nAupWKFA2pFJUZXBGzKMjvuaD63Okqe0pPadOSCKGRgbiPQwmdkHzjYAUaSSTvscA7Zjw/KEXjUpbdSU3ZtAkcylC3RMwdZCAChGNyB59/ONwfkWR2uHvCy9RbYJi4aeVWt3Z1kMjoB7xAC6SMLvua0NryfAjh9UrMLn2rLvkmXpGIk7dip7dvTHagvoWJUFhpJAyM5wcbjPnXOlKBSlKBSlKBSlKBSlKBSlKBSlKCFccLjc5OrOSdmI75+OO5z9tcBwaHUW0k5GN2OBsV238waUoD8FhIwUyMY95u2/x+Jr6/BoSANJ2AGzsCQAoGSDk+6O/x9TSlByThUQz4Tv6sx88+Z9f4CuH5Gh/Nb++/2+v/AO0pQc04VEFKBTpOMgsxzpORuTmpUMQUBV7D45/jXylB2UpSgUpSgUpSgUpSgUpSgUpSgUpSgU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TEhQSEhQWFRUXFhYYFBgUFh0YFxgdGBgXGRgYGRgYISkgHBslHBcbIjEiJikrLjAuFyAzODMsNygtLisBCgoKDg0OGxAQGywkHyUuLCw0LCwsLCwsLCwsLDQsLCwsLCwsLC0sMSwsLCwsLCw0LCwsLywsLCwvLiwsLDUsLP/AABEIAMUBAAMBIgACEQEDEQH/xAAbAAEAAwADAQAAAAAAAAAAAAAABAUGAgMHAf/EAEYQAAIBAwIEAwMHCQYFBQEAAAECAwAEERIhBQYTMSJBURQyYQcjM0JxgZEVUlNyc6GxsuFikpTB0vAXJFTD0TRjgtTxFv/EABkBAQADAQEAAAAAAAAAAAAAAAABAgMEBf/EACYRAQACAgEEAQMFAAAAAAAAAAABAgMRIQQSMUHwE2GRIlFxwdH/2gAMAwEAAhEDEQA/APcaUpQKUpQKUpQKUpQKUpQKUpQKUpQKUpQKUpQKUpQKz/P97JDw67miYpIkTMjDuCPPetBUPi/DY7mGS3mBMcilXAJBIPxG4oMhY8yTy8RsoTFcW8bW87Os4jAlZRFpZem7dsnvj3hW7qul4LC0sU7KS8UbxpucaZNIYEdjnSO9dfsUsP0Da0/RSsdv2chyV/VbI7AaRQWtKzHMvOSWUcEssUgWWbpOCMNEArM7sNwyqEJyCRgZBNS7bmNXmu4VjdvZuhumG6nXTWukdgB6k488gUF5WI4hzFPDxSeFYbi4jFpC6pAIzoZnlBc9R17hQNie1aL2SWb6dumn6KJjk/tJRgn9VcDuCWFdsPBoVna4VcSNEkRwdtCFioC9hjUaCs+Tq+kn4dbSzOXkZWLM2MnxsN8bdhWjqFwXhcdrClvCCI4wQoJLHck9zudzU2gUpSgUpSgUpSgUpSgUpSgUpSgUpSgUpSgUpSgUpSgUpSgUpSgUpSgoeZeDtPJZuNGiCdpJQ57oYZYyAMEHdx3wMZqt5E5XkspbtjIskMvQFsQSXEcSMqK+2PCpVQQTkLmtTe/Rv+o38DXXwn6CH9mn8ooJdKUoFKUoFKUoFKUoFKUoFKUoFKUoFKUoFKUoFKUoFKUoFKUoFVUnMNut4tizYneLqopBwy5YbN21eBjj0U1YXVwsaNI5CqoJYnsAO5ry3mPhs11fS3ABjxbQ+yydikkc0jqDg5yQ3i+DkeVRM6UteK+XpXB+KR3MQmiJKFnXcYOUdkbY/wBpTU2vMuSpbuC0jVj031Ss0Uih1GuRm7qQ3n31Hv2rUQc0MNpoT+tC3UH2lTpb7gGqO6ERlrPG2lpVG/NMBGIi0r/o1Uhl+MmvHTH62M4OM1U3bST/APqGGn9Cmen/APMneT78L/Z86mZiE2yVqseI8fDho7YCUkFTITiFfI+L65HouRkYJWuHB+YFREiuAIiAEWQHML48I8f1GOB4WxucAtUMnyFVs9iAS0R6bHOoYzG+e+uPtk+owfUntVO9j9edvQqV55wrikluyp9GpOOkx1QN8In7xn+zsO/hPes7Nz3dJBxHXMQxa5Nk5C5jMTgGHtpbwEMvf3XzV4mJbVyVs9lpXxe1falcpSlApSlApXF3A3JxXWbj0BP3Y/jis7ZaV8ymImXdSujrn80/iK+i5Hnkfb2/EbVWOoxz7/pPbLupXwGvtbKlKUoFKUoFKUoFRPynDmYdVMwAGbxD5sFdYL/m+HffyqXXmPEuF3Dz8baOaSFNCeBYlYTf8r2DOpPqvh9fWg9JtrhZEWSNgyOoZGU5DKwyCD5gg5rtrLco210LCyCyRIBaWw0yQOzqRCgIYiVd858hjtU7iFtfGJwk0OoqcaYGRvsVzKwVvRipAO+DQUXNXFTNIIIiMKx37guh8TkeaRHG3nIVG2nNfIYwihBnAGMk5J+JJ7k+tROHRIAXTO+FwwwUCZXp48tJ1ZB31Fs1IZqxtO3BlyblyZqi3khCOR3CsR+BrmzVFvm+bf8AVb+BqrCbO3gkhLyE9zHB/wB2rRnqk4G3jf8AZQf9yrRmqWm+HNmrrZq4M1dbNRSbObNVdZ8sWtwxtJkZo5TNKfFhlfUjEqe47kfYSKlM1S+XDm9j/ZTfxiqa+VsM7vENyBX2lK2emUpSgV0yy+Q7+foP9+lcp5MDbudhXSi4/wB965c+aY/TVese5fFTzO59T3/pVB8oN/LBw+4lgJWRVUBh3QM6q7j4qrFvurR1xljDAqwDKQQQRkEHYgg9xXNWNTtZg2slsrzh62s0zi4MizJJO8wkQRF+vh2OkhgN1wPFjzrW23D2RtRuJnG/hfp6d/1UB/fUDl7gVpC8r29tFCwdo9SDcgBWwD9UZPujbar41XJJDrAI3Xb4eR+7/OpMMob4HzHpXRXEnByO4/ePSq4c84p+3zwmY2m0r4jZGR519r14nbEpSlApSlApSlApSlBkuabDpMblPo2x7QPzTsFm+zGFb4BW20sTVM1egOgIIIBBGCDuCD3BFeM8xCS04lKEZ2tYoYTIniIjSQuNee3gKjJPdSc5Iqlq+3Jnxb/VDQs1RrrJVgO5UgfeDTkfglzcWVvIZFAZSS75kc4Zh2yPxLeXatfacn267y6pz/7p8H2dNcIR9oNUiksI6W8z+zF8DmUySqGBIjhDAEHBHUz2q2Zq197wWCVFRo1AX6Mp4GT9RlwV+7v51mOI8DnhyVzPH6qB1lH9pBs/2rg/2fOpmktL9PaI45Qy1dbNVbecbhjaJGbHVYqhxtkYGG9DkgfbXB+JhhKEIUxvocye6DgHYD3veG2RmqackxKbcXKoNTEAep/cB6n4VM5TuA17F3UmGfAbZsaot9J3/wA66uC8qTTESPqjH6SUfOkH9HGRiMfEjO26nvWytuXLZEKCIHJBZmyZCR2bqe8GHkQRjyxWla+3Vg6e0Wi0ralVQSeH3SbiP0YgTL9jHCyD9bDbe8xrOcQ+UKKH8opI8CS2pYQRvKFefEKyDCnfdjp2zWjvbilReF3RlhilIwXjRyB2GpQcfvqVQRpDlj8Bj7zuf3Yr6Kq+YuIm3tbq4UamijlkAPYlEJAPw2rJGS6tUsbpryWc3E1vHPG4TpMLjziCqCmknI3OQN68zU2tM/efn4a+OHoVKzzcwSAkaIO/6eX/AOvXfa8WeRZciNdMbMDHI7nOPR4kA/E1bnSEnhXef9u38qVPry3kTi13M9i6zXkwkRmvfaIQtuo0Eq0UnTXJ14AwzZGa9BPGE/Mn/wAPL/pqmSsxKYT6+GqPj3MHStLmeNH1Qwu6iSJ0UkA494DIz3A8qz7Nc2nsM7Xktx7RNFFPHIE6bdVSdUIVQU0kZxk5HesPpzKdvQLRu49Dt9h/rmpFU6cVRXZSkxxsdMEjDY+RC4I37iu78tJ+ZP8A4ab/AEV6XSTM4o2zv5WVKrfy0n5k/wDhpv8ARVJzrxWTpWscDvB7VdRwNKU0vGrBy2lXHhc6NIJH1q6VWtpXm/NzT2NrdCK/klINoyRu6tcxB7hEc68glHGQNQ8jvU205mlPE29pSW0gSxaRknePTkTKOr82zDsdPfNBu6VG4ffxzJ1InDrkjI8ipwQR3BB2IO9SaBSlKBVLxbh8YYyhBrnaGGYncPHlhoIO2MO341dVXca7Rft4v5qDv4Xw6K3iSCFdEaDCKCTgZJ7nfualUpQKUpQYvnTlIXtzbZQiPp3KzSIVDKWVOkd9ycg4wDjHlXR8mvLM1v7U17GpmNyTHJsQ6LHGokUAnTqKk74O9bulNK9sb3opSlFisnccna04mpdCb3VoYpkxaoRF674IztitZSgi8LtelDFETkpGiE9s6VAzj7qlUpQQpYwdasAQe4O4IYbgj0O9UPDeTLSGSORFkPSJMKSTSSRQk7ZjjdiqnB9Nq0VyuCG+4/5f7+Nca8jJvHe1fnLaOYcs1xlQMCp7EEH79qUqncaV/AYI4ohbwqVjgPSUE5OFAPc7+dWFQOFHef8Abt/KlTqi9uSHCeJXVkYBlYFWBGQQRggjzBFUPDOTbSCRJEEjdLPRWWaSSOHIwemjsQu21aCuLGspvMRxK2nba+8T8AP4/wBKlV1WyYXfudz/AL+yu2vZ6Wk0xRE/N8sbzuSoPGOEw3URhnTWhIOMkEEHIZWXBVgexBzU6lbqsrwzlGye3kXpuVnZGlaSV3lcwvmPVIzFsKVGBnHf1NTuPcF1mS4gSNrvoGGIzluljWHGtRkHDDVnGdsZqXy/9An2v/O1WNBTcqcPkgg0zKBKzs8jCUyl2bcuWMceCT9UKAAABtXLmDmGK06YdZJJJWKwxQrrlkKjLaVyBgDckkAetSeJcVigxrbxH3UUanb7FG+Pj2HmRWC5lnupLi3vI4volmjaJJAJSkoTxBzhQ4KDIB7fWNWrWZRM6bXl/mCK7EnTDo8TaJopk0SRtgEBl+IOQQSD5GravNOV7y4huLm8nhP/ADBhXph1MqJCpVWbHhdjqORnOAN2Neg8O4jFOuuJww7HyZT6Mp3U/AgGlqzBE7SqruNdov28X81WNV3Gu0X7eL+aqpWNKUoInF2IgmI2IjfBH6prybgHGLhU4RazSyM0k9vPFIWOZYZYJS8bn6xjlIBB8mjNexSxhlKsMgggj1B2IqD+Q7fEA6KYt8ez7fR4GkafTbag875c4tdGew0uqRNHxFmj+dcN0p8ZJeUknBXTn3fFtggLO4XzbxCaOwXFqkt8skkbaJGjjjijVmBUuC8jFgQAQFGfexk7FOXLQdLECDolzFgboZDmTB/tE5NRuL8JsBBDBcRxiFXSOBWGArt4UVCN1JzjY+dBmrHnK8uGggiFvHMRdmZ5A7RN7LKIiIgGBwxOcknSM96gQ8/300cPRiiMhtPaZAIpJFcmSRFjUq/za4jOXbUMkbVp+YuTUmjgigW2SOHVpjmthLGNXmoVkZT9+D5g13WfI9oLeCCaNZ+imgO64LAnUwIH1S2+k5FBm+Mc7XyC8mjjgWK19jZo5FcysLhI2dNQbSrKXOGwfIY2yZXE+cLpGup0WD2a1ukt3jYN15NRiDOrhtK7yjSpU5wd9xWsuOX7VxMrwoVn0dYEbP0wAmofAKAPsrruOWLN5xcvbxtMCp1ld8r7rHyLDyJ3HlQUP/8AWz6QcRZ/Kvsfut9HqxnGr6THn2+FdPAObLqS9WC5WOJZGnEadKQFumSUMVyGaKbKAlh4CPLOMVom5VsjMbg28fWLrJrxvrXs49G+I743rnZct2kUvWjgRJPEQwHul/fKjspbzwBnzoLVlBGD2qGVKnB+4+v9am1xdARg71z9RgjLHHlattItUvOfGWtLKa4QBnQKEDe7qd1RS2PqgsCfgKu2gYdtx8e/9ahcUso54pIJ1zHIpVwcjIPxHY/EGvLmtsdo744a+fDMpLd2dzaxzXAuEundHBiSMpIIy4ZNGMr4SCGye29aS2S4DfOPCV3yEjZW+G5kI/dVTwzlmKKVJnnmuHiDLB7RIrCIMMHSFAycbamycedaEZPYE/dgfiara8XnVOf4g1ry+k1ygj1HP1R2+P8ASuaW3534Dt9/rUmurpujnfdk/H+q2v6gpSleoyKUpQVHCrpIrVXkZUUF8ljgfSNgfafSqbjnNZVQVzBEzogkdCZGLkKuiPHhySPE42/N86peHyaZuncbyMZntWY5VoxIwZYwdldMgNjcgq2TnA6OeLR5bdUjDE9eAnR7wAkUsw9MDfPwrWtONqzPOljBcRLM8IJM2hZJC2WZlJKgs577g7Z29AKlM1ZnhfDHiv5WLSyIbaMCSU6jqEjkoGx5DBx8a0DNXRVSX1mqt9sQzOEdkniVWZkyGCtq05ONLjwnwnI27VNZqylxwp5Ly5fVNGphhCtG2kOQJMgnG+Nv71TJDc8B52V40ebeNwCk0akKQexeM+JPtGR5nTV9xOZXSFkYMpmhKspBBGruCNiK815ViaOzt0dSrLGAykYIPpipvCC7XA6B0xRTw+049xnd1Cxhe3UGoOzDcAKDnVthfFEV7l4n09RpSlYLFKUoFZD5ToGe2gCrKwF5as3RVmkCrICzLp3BA3yKm2/OFv0uvM6wxtLJHAWOWlEZKlwoGcZVj5+EA+dc+L84WcEau08RMkbSQrrHzgAyCDvgE7AnbJoME00ojkSMXZsnvkWBpGuAyoICZNZAM7RGUYAyMk98bGNO117Ja9V7kFPbVKul0ofEpEOqSEmVJAgGjWGBB7kivRLbnK00WxmljhkuIopVjd91EoBUE9hucAnGSKkPzXZCYW5uYhMX6egt4tfkp9CfIHv5UHm3FmvpJQZGurdzb2ZtABPIVcr86D0cRvJr97qgDTjYb17CucDPfzxVAvN1uis1xLFD89NEnzurUYjg+Q8fqm5B23rtuObrFIopmuYhHLkxNqyHC+8RjfC+Z8vPFBd0qqtuNq1ybbA3hWeFwwZZUJ0sRjzU6fUEOpq1oFKw3OvMUkF5BALuO0ieCWRnkiEuWR0CqBkdwx/CoHDOdb0m0L27SmW1uJXjjVY2YxTIqS/OsNCsh1aSc5YUHpFKyDc+Iyxtb209wWtlunVNCmONs4zrYAudLYVc+6fhXF/lCgM0cUUby64oJQQyKxSf3SkbsHkwN2Cg4+3ag2NKyNxz0iSSBrabpRXItpZ/BoV2KBTjVqK5dQSBtmofAedZDJ07iFyr31xaxzKEEYKO/TQrq1nwpu2MZoN1SsTLz+C0sS27rKIZ5Ig7R5bo7HWgfVHnOQGxkA9jUYfKSscEDTQsZWtUuZ1R40VUbbUnUk8RbBYICWwN96Df0rqtLlZESRDlXVWU+oYAg/ga7aBSlZT5SOISwWsckJcP7VbLhDpZw0qgpk4HiG2+29AvuAC8sBHqMcqu7wSj3opFkfSw+HkR5gkVl+XOOtN1ILhRHdwHRPH5Ej66eqNsfvHkQTfcucZuJuKXCSxy26LaQssMjo2CZJAZB02ZdwMd8+Gq75VeWJG08Ts8i5tx4woz1Yx3BH1iozt5gkd8YvS/bKJjb5wxyY9znxy9/wBq9d7NXnfD/lHjWMBoXJyzEqy6fEzNtnfHirvPylRfoJP7y10xkpryp2y3DNULiL4CY/SR/wAwrIn5SIv0En95aicQ5/V1xHC+sMpXUQRkEEDC7n7BU/VprydstRxO9keWOytMG5m7HusKfWmf4Adh5nHwB9ATg0dpaQW8WdKTW+WbdnYzIWdz5sxySfjVZ8mPKbWkTXFz4ru4w0xPdB3WIemPPHnt2Arhf8duYuKzxRwTXKC1gYRxuihCXlBfErKMnAG2+1cuS83leI03NKzHyZXsk3DLWWV2kkZGLOxyW8bDJJ+ArT1RJXF1yCPUVypQeZcN5fu3tbS3jIHspuILhGlkt2Y5HTlWWJS5UrhtIKhg4yfTlZ8k30EaLH7K5fh4sp+oz4QqZCJEITxqQ5yhC7gb16XSg8vn+Tu4wF+akWS2tIZw1zcRIrQRiNz04dInQgZAYqQfTJq3m5OmK3ADRZk4lBdru20cZgyp8Pv/ADbYG43G9bmlBh+Hcnzpc28zNEVivb+4YBmJK3KuIwAVxqBYZ8h5E1VPyBdKImQxu6+2IyC5nt103Fw0yESQrqOAQGQjB9dhXptKDE8E4OUvraNQAllYmJygbQXmZMIhcsSAsROCxIDLnvW2pSgrJuCo13HdktrjieILtpIdlYk7ZzlB5+tLngqPcrdFm1rDJCAMadMjIxPbOcoPP1qzpQY8cgxqkaQ3NxCUt1tnaMpqliXJAbUhAYajhlAO5pxH5PoJVSLqyrAqRR9HwOoEONOhpFZ4yQBkowz3771R8U5uu1kndZ4UWO/itFt2jzIys0YMmosDqYMSNiNIPnXKbmi+CTy9WFU/KL2MWqLaIe0aOvI2oZwo0hdhkgk+VBY2nJTyS3LXEsiwve9cQKyGOUL0zGznSXXxJuoYZ0jNW0fKEQCKHk8F494N13dy5Knb3PnD8dhvWdj5suUm9neWOQR8Qgt3nCBVdJYGkKkZ0q6tgEg+mwri/NlzJLHFHPDGsnELu3EhQMAkUWpMeIAvkYBzuSNj2oLbhnyewwmPE0zLHHcRIp6YAS4xryVQMzbDxEk7b19XkJFEWi6uEeOEW5cCIs8SsSitqjIBXJAZQDg7k1N5E4vLc27tMVd4554eog0pKInKiRRk4BA9e4NaOg4RRhVCjsAAM7nbbvXOlKBUPinC4rhVSZdSrIkijJGGjYMh2PkR2qZSghpwuITtchfnWjWNmyd1UsyjGcd2O+M71MpXTd3SRIZJXWNF95nYKo+0nYUGR4VyLw6VGd7SIsZZ8nGO00gGwOOwFTP+HfC/+ji/A/8Amp3Ar+EW3VM0XT6sp6glQx+OZyvjB05OobZ88Vae1J1OlrXqadejUNekEAtp76ckDPbJoM7/AMO+F/8ARxfgf/NR7rkvh8DQyw2sSOs8OlgMkZdR51sKq+JyrIREjKXjkgkkXUNSLrzqYZyAQpx64NBaVCj4XEJ3uQvzrxrGzZO6oWKjGcDdjv8AGpFpcpKiyRurowyrIQysPUEbEV20ELg/C4rWFLeBdMcYwi5LYGSe7Ek7mptKUClKUClKUClKUClKUClKUClKUGS4pyOk9z15JSR1I5COjF1PmmV1j6+nqdLUoJXOdu4rRNwyAo8Zhj6chZpE0LpcucszrjDEnck96l0oK38gWnR9m9mh6Gc9LpL085znRjGc75xUHiHKFrK8B6UaxwvK5iESdOQyxGI61xg7HP3CtBSg6bS1SJFjiRY0UYVUUKqj0CjYV3UpQKUpQKUpQKxPyhlFm4fLcrqs455DPlSyIxjIhkkG+EDZ3OwJFbahoPGeYXjlTik9lgWr+wKHRcRPOs41ug2DYUqGI7nzrT8KguE46ouZkmb8myENHD0QB7TFsVLvk5zvkd63wFfaBXnd1Z3MnFeIez3AgxbWuvVAJdYxNgDLLpxv69/hXolKDMfJiMcKsv2C/wCdaelKBSlKBSlKBSlKBSlKBSlKBSlKBSvgP9a+0ClfNQ9RQMD2NB9pXxmA3Ow+NfaBSlKBSlKBSlKBVfx+SZbadrZQ04jcwhsYL4OkHOB39TVhUbiVjHPFJDKuqORSjr2yGGDuNx9tB59wfmeSAzGee4kKWskzW95brDKWiAZjDIihGTGQR4sbGrzi/PcdvrMkTYWyS78JBJ1yCNYgMdyxG/xqRb8kW4JMrzz/ADMkK9eUvojkADqnbBIAGo5O3eodxyFCIpgpe4ke29nAupWKFA2pFJUZXBGzKMjvuaD63Okqe0pPadOSCKGRgbiPQwmdkHzjYAUaSSTvscA7Zjw/KEXjUpbdSU3ZtAkcylC3RMwdZCAChGNyB59/ONwfkWR2uHvCy9RbYJi4aeVWt3Z1kMjoB7xAC6SMLvua0NryfAjh9UrMLn2rLvkmXpGIk7dip7dvTHagvoWJUFhpJAyM5wcbjPnXOlKBSlKBSlKBSlKBSlKBSlKBSlKCFccLjc5OrOSdmI75+OO5z9tcBwaHUW0k5GN2OBsV238waUoD8FhIwUyMY95u2/x+Jr6/BoSANJ2AGzsCQAoGSDk+6O/x9TSlByThUQz4Tv6sx88+Z9f4CuH5Gh/Nb++/2+v/AO0pQc04VEFKBTpOMgsxzpORuTmpUMQUBV7D45/jXylB2UpSgUpSgUpSgUpSgUpSgUpSgUpSgUpSgUpSgUpSgUpSgUpS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s://www.ied.edu.hk/biotech/eng/classrm/explain/ge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457199"/>
            <a:ext cx="8042676" cy="588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Structure of DNA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are the nucleotides arranged:</a:t>
            </a:r>
          </a:p>
          <a:p>
            <a:r>
              <a:rPr lang="en-US" dirty="0" smtClean="0"/>
              <a:t>DNA is in the shape of a double helix (two strands spiral around each other)</a:t>
            </a:r>
          </a:p>
          <a:p>
            <a:pPr marL="457200" lvl="1" indent="0">
              <a:buNone/>
            </a:pPr>
            <a:r>
              <a:rPr lang="en-US" dirty="0" smtClean="0"/>
              <a:t>    The two strands are held together by hydrogen 	bonds between complimentary bases.</a:t>
            </a:r>
          </a:p>
          <a:p>
            <a:pPr marL="1371600" lvl="3" indent="0">
              <a:buNone/>
            </a:pPr>
            <a:r>
              <a:rPr lang="en-US" sz="3600" dirty="0" smtClean="0"/>
              <a:t>A = T          G = C</a:t>
            </a:r>
          </a:p>
          <a:p>
            <a:pPr marL="1371600" lvl="3" indent="0">
              <a:buNone/>
            </a:pPr>
            <a:r>
              <a:rPr lang="en-US" sz="3600" dirty="0" smtClean="0"/>
              <a:t>Sugar and phosphate form the backbone (outside); nitrogenous bases form the inside.</a:t>
            </a:r>
          </a:p>
        </p:txBody>
      </p:sp>
    </p:spTree>
    <p:extLst>
      <p:ext uri="{BB962C8B-B14F-4D97-AF65-F5344CB8AC3E}">
        <p14:creationId xmlns:p14="http://schemas.microsoft.com/office/powerpoint/2010/main" val="211601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Structure of DNA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6146" name="Picture 2" descr="http://www.shmoop.com/images/biology/biobook_dna_graphik_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7" y="1828800"/>
            <a:ext cx="32861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d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0406"/>
            <a:ext cx="3627046" cy="38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14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394</TotalTime>
  <Words>880</Words>
  <Application>Microsoft Office PowerPoint</Application>
  <PresentationFormat>On-screen Show (4:3)</PresentationFormat>
  <Paragraphs>87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Essential</vt:lpstr>
      <vt:lpstr>DNA and Genes</vt:lpstr>
      <vt:lpstr>PowerPoint Presentation</vt:lpstr>
      <vt:lpstr>How do we know that DNA is the genetic material?</vt:lpstr>
      <vt:lpstr>How do we know DNA is the genetic material?</vt:lpstr>
      <vt:lpstr>How do we know that DNA is the genetic material?</vt:lpstr>
      <vt:lpstr>Structure of DNA</vt:lpstr>
      <vt:lpstr>PowerPoint Presentation</vt:lpstr>
      <vt:lpstr>Structure of DNA</vt:lpstr>
      <vt:lpstr>Structure of DNA</vt:lpstr>
      <vt:lpstr>How do we know this?</vt:lpstr>
      <vt:lpstr>How do we know this?</vt:lpstr>
      <vt:lpstr>How do we know this?</vt:lpstr>
      <vt:lpstr>Replication of DNA</vt:lpstr>
      <vt:lpstr>Replication of DNA</vt:lpstr>
      <vt:lpstr>Replication of DNA</vt:lpstr>
      <vt:lpstr>RNA – Ribonucleic Acid</vt:lpstr>
      <vt:lpstr>How does RNA differ from DNA</vt:lpstr>
      <vt:lpstr>Transcription</vt:lpstr>
      <vt:lpstr>PowerPoint Presentation</vt:lpstr>
      <vt:lpstr>Protein Synthesis</vt:lpstr>
      <vt:lpstr>Translation</vt:lpstr>
      <vt:lpstr>The Genetic Code</vt:lpstr>
      <vt:lpstr>Translation</vt:lpstr>
      <vt:lpstr>Transfer RNA and Translation</vt:lpstr>
      <vt:lpstr>Mutations</vt:lpstr>
      <vt:lpstr>Point Mutations</vt:lpstr>
      <vt:lpstr>PowerPoint Presentation</vt:lpstr>
      <vt:lpstr>Frameshift mutation</vt:lpstr>
      <vt:lpstr>Chromosomal mutations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and Genes</dc:title>
  <dc:creator>Windows User</dc:creator>
  <cp:lastModifiedBy>Windows User</cp:lastModifiedBy>
  <cp:revision>13</cp:revision>
  <cp:lastPrinted>2015-12-15T19:55:43Z</cp:lastPrinted>
  <dcterms:created xsi:type="dcterms:W3CDTF">2015-12-15T13:23:16Z</dcterms:created>
  <dcterms:modified xsi:type="dcterms:W3CDTF">2015-12-15T19:57:48Z</dcterms:modified>
</cp:coreProperties>
</file>