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sldIdLst>
    <p:sldId id="354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352" r:id="rId10"/>
    <p:sldId id="355" r:id="rId11"/>
    <p:sldId id="282" r:id="rId12"/>
    <p:sldId id="283" r:id="rId13"/>
    <p:sldId id="284" r:id="rId14"/>
    <p:sldId id="285" r:id="rId15"/>
    <p:sldId id="286" r:id="rId16"/>
    <p:sldId id="287" r:id="rId17"/>
    <p:sldId id="289" r:id="rId18"/>
    <p:sldId id="290" r:id="rId19"/>
    <p:sldId id="291" r:id="rId20"/>
    <p:sldId id="293" r:id="rId21"/>
    <p:sldId id="356" r:id="rId22"/>
    <p:sldId id="294" r:id="rId23"/>
    <p:sldId id="358" r:id="rId24"/>
    <p:sldId id="296" r:id="rId25"/>
    <p:sldId id="297" r:id="rId26"/>
    <p:sldId id="298" r:id="rId27"/>
    <p:sldId id="299" r:id="rId28"/>
    <p:sldId id="359" r:id="rId29"/>
    <p:sldId id="301" r:id="rId30"/>
    <p:sldId id="360" r:id="rId31"/>
    <p:sldId id="302" r:id="rId32"/>
    <p:sldId id="306" r:id="rId33"/>
    <p:sldId id="361" r:id="rId34"/>
    <p:sldId id="351" r:id="rId35"/>
    <p:sldId id="310" r:id="rId36"/>
    <p:sldId id="362" r:id="rId37"/>
    <p:sldId id="311" r:id="rId38"/>
    <p:sldId id="363" r:id="rId39"/>
    <p:sldId id="313" r:id="rId40"/>
    <p:sldId id="315" r:id="rId41"/>
    <p:sldId id="364" r:id="rId42"/>
    <p:sldId id="317" r:id="rId43"/>
    <p:sldId id="318" r:id="rId44"/>
    <p:sldId id="319" r:id="rId45"/>
    <p:sldId id="320" r:id="rId46"/>
    <p:sldId id="365" r:id="rId47"/>
    <p:sldId id="350" r:id="rId48"/>
    <p:sldId id="324" r:id="rId49"/>
    <p:sldId id="329" r:id="rId50"/>
    <p:sldId id="327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A23"/>
    <a:srgbClr val="01A651"/>
    <a:srgbClr val="8FCC00"/>
    <a:srgbClr val="0099B3"/>
    <a:srgbClr val="FECC69"/>
    <a:srgbClr val="999999"/>
    <a:srgbClr val="0094C7"/>
    <a:srgbClr val="8DA4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78" autoAdjust="0"/>
    <p:restoredTop sz="99373" autoAdjust="0"/>
  </p:normalViewPr>
  <p:slideViewPr>
    <p:cSldViewPr snapToGrid="0">
      <p:cViewPr>
        <p:scale>
          <a:sx n="100" d="100"/>
          <a:sy n="100" d="100"/>
        </p:scale>
        <p:origin x="-30" y="-78"/>
      </p:cViewPr>
      <p:guideLst>
        <p:guide orient="horz" pos="4224"/>
        <p:guide orient="horz" pos="20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8/12/2010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constitutes life?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590675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Living organisms are highly ordered.</a:t>
            </a:r>
          </a:p>
          <a:p>
            <a:r>
              <a:rPr lang="en-US" dirty="0" smtClean="0"/>
              <a:t>Living organisms show evolutionary adaptations.</a:t>
            </a:r>
          </a:p>
          <a:p>
            <a:r>
              <a:rPr lang="en-US" dirty="0" smtClean="0"/>
              <a:t>Living organisms respond to their environment.</a:t>
            </a:r>
          </a:p>
          <a:p>
            <a:r>
              <a:rPr lang="en-US" dirty="0" smtClean="0"/>
              <a:t>Living organisms reproduce.</a:t>
            </a:r>
          </a:p>
          <a:p>
            <a:r>
              <a:rPr lang="en-US" dirty="0" smtClean="0"/>
              <a:t>Living organisms show growth and development.</a:t>
            </a:r>
          </a:p>
          <a:p>
            <a:r>
              <a:rPr lang="en-US" dirty="0" smtClean="0"/>
              <a:t>Living organisms process energy.</a:t>
            </a:r>
          </a:p>
          <a:p>
            <a:r>
              <a:rPr lang="en-US" dirty="0" smtClean="0"/>
              <a:t>Living organism show regulation.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Biological levels of organization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52" name="Picture 16" descr="01_04cBiologicalOr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5967" y="1374775"/>
            <a:ext cx="4338733" cy="4742309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1-4c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1604963" y="6199188"/>
            <a:ext cx="21907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The biosphere</a:t>
            </a:r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1828800" y="723900"/>
            <a:ext cx="633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All environments that are inhabited by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4" name="Picture 14" descr="01_04dBiologicalOr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6" y="2177110"/>
            <a:ext cx="5772149" cy="3885124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1-4d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60438" y="6208713"/>
            <a:ext cx="18256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Ecosystems</a:t>
            </a:r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1619250" y="914400"/>
            <a:ext cx="706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living things in a particular area, along with the non-living components of the environment with which life interacts.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5" name="Picture 11" descr="01_04eBiologicalOr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065110"/>
            <a:ext cx="4867275" cy="5099214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1-4e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331913" y="6215063"/>
            <a:ext cx="19335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latin typeface="Arial" charset="0"/>
              </a:rPr>
              <a:t>Communities</a:t>
            </a:r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5448300" y="1819275"/>
            <a:ext cx="346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living organisms in a particular ecosystem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8" descr="01_04fBiologicalOr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096" y="1133475"/>
            <a:ext cx="4140504" cy="4581654"/>
          </a:xfrm>
          <a:prstGeom prst="rect">
            <a:avLst/>
          </a:prstGeom>
          <a:noFill/>
        </p:spPr>
      </p:pic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1-4f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2905125" y="6178550"/>
            <a:ext cx="280987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 dirty="0" smtClean="0">
                <a:latin typeface="Arial" charset="0"/>
              </a:rPr>
              <a:t>Populations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50" y="2181225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individual members of a species in an given area.  Populations combine to form a biological community.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64" name="Picture 32" descr="01_04gBiologicalOr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1" y="1090103"/>
            <a:ext cx="4876800" cy="5029881"/>
          </a:xfrm>
          <a:prstGeom prst="rect">
            <a:avLst/>
          </a:prstGeom>
          <a:noFill/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1-4g</a:t>
            </a:r>
          </a:p>
        </p:txBody>
      </p:sp>
      <p:sp>
        <p:nvSpPr>
          <p:cNvPr id="69663" name="Text Box 31"/>
          <p:cNvSpPr txBox="1">
            <a:spLocks noChangeArrowheads="1"/>
          </p:cNvSpPr>
          <p:nvPr/>
        </p:nvSpPr>
        <p:spPr bwMode="auto">
          <a:xfrm>
            <a:off x="2098675" y="6173788"/>
            <a:ext cx="19335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latin typeface="Arial" charset="0"/>
              </a:rPr>
              <a:t>Organisms</a:t>
            </a:r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1924050" y="400050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Individual living things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04" name="Picture 48" descr="01_04hBiologicalOr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176" y="1128040"/>
            <a:ext cx="3041649" cy="3536087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1-4h</a:t>
            </a:r>
          </a:p>
        </p:txBody>
      </p:sp>
      <p:sp>
        <p:nvSpPr>
          <p:cNvPr id="70703" name="Text Box 47"/>
          <p:cNvSpPr txBox="1">
            <a:spLocks noChangeArrowheads="1"/>
          </p:cNvSpPr>
          <p:nvPr/>
        </p:nvSpPr>
        <p:spPr bwMode="auto">
          <a:xfrm>
            <a:off x="1331913" y="5183188"/>
            <a:ext cx="22653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 dirty="0">
                <a:latin typeface="Arial" charset="0"/>
              </a:rPr>
              <a:t>Organs and</a:t>
            </a:r>
          </a:p>
          <a:p>
            <a:r>
              <a:rPr lang="en-US" b="1" dirty="0">
                <a:latin typeface="Arial" charset="0"/>
              </a:rPr>
              <a:t>organ systems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14850" y="1514475"/>
            <a:ext cx="2943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 – body part consisting of two or more tissues.</a:t>
            </a:r>
          </a:p>
          <a:p>
            <a:endParaRPr lang="en-US" dirty="0"/>
          </a:p>
          <a:p>
            <a:r>
              <a:rPr lang="en-US" dirty="0" smtClean="0"/>
              <a:t>Organ system – group of organs that cooperate to perform a specific function.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2" name="Picture 18" descr="01_04iBiologicalOr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276" y="1503926"/>
            <a:ext cx="4921249" cy="4182499"/>
          </a:xfrm>
          <a:prstGeom prst="rect">
            <a:avLst/>
          </a:prstGeom>
          <a:noFill/>
        </p:spPr>
      </p:pic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1-4i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1220788" y="5778500"/>
            <a:ext cx="14700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600" b="1">
                <a:latin typeface="Arial" charset="0"/>
                <a:ea typeface="ヒラギノ角ゴ Pro W3" pitchFamily="1" charset="-128"/>
              </a:rPr>
              <a:t>Tissues</a:t>
            </a:r>
            <a:endParaRPr lang="en-US" sz="2600" b="1">
              <a:ea typeface="ヒラギノ角ゴ Pro W3" pitchFamily="1" charset="-128"/>
            </a:endParaRP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6748463" y="6013450"/>
            <a:ext cx="10763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600" b="1">
                <a:latin typeface="Arial" charset="0"/>
                <a:ea typeface="ヒラギノ角ゴ Pro W3" pitchFamily="1" charset="-128"/>
              </a:rPr>
              <a:t>50 µm</a:t>
            </a:r>
            <a:endParaRPr lang="en-US" sz="2600" b="1">
              <a:ea typeface="ヒラギノ角ゴ Pro W3" pitchFamily="1" charset="-128"/>
            </a:endParaRPr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6534150" y="5949950"/>
            <a:ext cx="1365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6534150" y="5857875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7899400" y="5857875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1050" y="485775"/>
            <a:ext cx="683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Groups of cells specialized for a specific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67" name="Picture 39" descr="01_04jBiologicalOr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339" y="1047750"/>
            <a:ext cx="4887912" cy="4933949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1-4j</a:t>
            </a:r>
          </a:p>
        </p:txBody>
      </p:sp>
      <p:sp>
        <p:nvSpPr>
          <p:cNvPr id="73760" name="Text Box 32"/>
          <p:cNvSpPr txBox="1">
            <a:spLocks noChangeArrowheads="1"/>
          </p:cNvSpPr>
          <p:nvPr/>
        </p:nvSpPr>
        <p:spPr bwMode="auto">
          <a:xfrm>
            <a:off x="1717675" y="6216650"/>
            <a:ext cx="8651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latin typeface="Arial" charset="0"/>
                <a:ea typeface="ヒラギノ角ゴ Pro W3" pitchFamily="1" charset="-128"/>
              </a:rPr>
              <a:t>Cells</a:t>
            </a:r>
            <a:endParaRPr lang="en-US" b="1">
              <a:ea typeface="ヒラギノ角ゴ Pro W3" pitchFamily="1" charset="-128"/>
            </a:endParaRPr>
          </a:p>
        </p:txBody>
      </p:sp>
      <p:sp>
        <p:nvSpPr>
          <p:cNvPr id="73761" name="Text Box 33"/>
          <p:cNvSpPr txBox="1">
            <a:spLocks noChangeArrowheads="1"/>
          </p:cNvSpPr>
          <p:nvPr/>
        </p:nvSpPr>
        <p:spPr bwMode="auto">
          <a:xfrm>
            <a:off x="6875463" y="1306513"/>
            <a:ext cx="86518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latin typeface="Arial" charset="0"/>
                <a:ea typeface="ヒラギノ角ゴ Pro W3" pitchFamily="1" charset="-128"/>
              </a:rPr>
              <a:t>Cell</a:t>
            </a:r>
            <a:endParaRPr lang="en-US" b="1">
              <a:ea typeface="ヒラギノ角ゴ Pro W3" pitchFamily="1" charset="-128"/>
            </a:endParaRPr>
          </a:p>
        </p:txBody>
      </p:sp>
      <p:sp>
        <p:nvSpPr>
          <p:cNvPr id="73762" name="Line 34"/>
          <p:cNvSpPr>
            <a:spLocks noChangeShapeType="1"/>
          </p:cNvSpPr>
          <p:nvPr/>
        </p:nvSpPr>
        <p:spPr bwMode="auto">
          <a:xfrm flipH="1">
            <a:off x="4913313" y="1506538"/>
            <a:ext cx="1909762" cy="552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63" name="Text Box 35"/>
          <p:cNvSpPr txBox="1">
            <a:spLocks noChangeArrowheads="1"/>
          </p:cNvSpPr>
          <p:nvPr/>
        </p:nvSpPr>
        <p:spPr bwMode="auto">
          <a:xfrm>
            <a:off x="287338" y="1747838"/>
            <a:ext cx="107632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600" b="1" dirty="0">
                <a:latin typeface="Arial" charset="0"/>
                <a:ea typeface="ヒラギノ角ゴ Pro W3" pitchFamily="1" charset="-128"/>
              </a:rPr>
              <a:t>10 µm</a:t>
            </a:r>
            <a:endParaRPr lang="en-US" sz="2600" b="1" dirty="0">
              <a:ea typeface="ヒラギノ角ゴ Pro W3" pitchFamily="1" charset="-128"/>
            </a:endParaRPr>
          </a:p>
        </p:txBody>
      </p:sp>
      <p:sp>
        <p:nvSpPr>
          <p:cNvPr id="73764" name="Line 36"/>
          <p:cNvSpPr>
            <a:spLocks noChangeShapeType="1"/>
          </p:cNvSpPr>
          <p:nvPr/>
        </p:nvSpPr>
        <p:spPr bwMode="auto">
          <a:xfrm>
            <a:off x="411163" y="1531938"/>
            <a:ext cx="969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>
            <a:off x="401638" y="1487488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66" name="Line 38"/>
          <p:cNvSpPr>
            <a:spLocks noChangeShapeType="1"/>
          </p:cNvSpPr>
          <p:nvPr/>
        </p:nvSpPr>
        <p:spPr bwMode="auto">
          <a:xfrm>
            <a:off x="1373188" y="1477963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2475" y="276225"/>
            <a:ext cx="652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Life’s fundamental unit of structure and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17" name="Picture 65" descr="01_04kBiologicalOr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13" y="1219201"/>
            <a:ext cx="5640387" cy="3314700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1-4k</a:t>
            </a:r>
          </a:p>
        </p:txBody>
      </p:sp>
      <p:sp>
        <p:nvSpPr>
          <p:cNvPr id="74812" name="Text Box 60"/>
          <p:cNvSpPr txBox="1">
            <a:spLocks noChangeArrowheads="1"/>
          </p:cNvSpPr>
          <p:nvPr/>
        </p:nvSpPr>
        <p:spPr bwMode="auto">
          <a:xfrm>
            <a:off x="2546350" y="4940300"/>
            <a:ext cx="901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latin typeface="Arial" charset="0"/>
                <a:ea typeface="ヒラギノ角ゴ Pro W3" pitchFamily="1" charset="-128"/>
              </a:rPr>
              <a:t>1 µm</a:t>
            </a:r>
            <a:endParaRPr lang="en-US" b="1">
              <a:ea typeface="ヒラギノ角ゴ Pro W3" pitchFamily="1" charset="-128"/>
            </a:endParaRPr>
          </a:p>
        </p:txBody>
      </p:sp>
      <p:sp>
        <p:nvSpPr>
          <p:cNvPr id="74813" name="Line 61"/>
          <p:cNvSpPr>
            <a:spLocks noChangeShapeType="1"/>
          </p:cNvSpPr>
          <p:nvPr/>
        </p:nvSpPr>
        <p:spPr bwMode="auto">
          <a:xfrm>
            <a:off x="2303463" y="4819650"/>
            <a:ext cx="1198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4" name="Line 62"/>
          <p:cNvSpPr>
            <a:spLocks noChangeShapeType="1"/>
          </p:cNvSpPr>
          <p:nvPr/>
        </p:nvSpPr>
        <p:spPr bwMode="auto">
          <a:xfrm>
            <a:off x="2303463" y="4727575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5" name="Line 63"/>
          <p:cNvSpPr>
            <a:spLocks noChangeShapeType="1"/>
          </p:cNvSpPr>
          <p:nvPr/>
        </p:nvSpPr>
        <p:spPr bwMode="auto">
          <a:xfrm>
            <a:off x="3506788" y="4727575"/>
            <a:ext cx="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6" name="Text Box 64"/>
          <p:cNvSpPr txBox="1">
            <a:spLocks noChangeArrowheads="1"/>
          </p:cNvSpPr>
          <p:nvPr/>
        </p:nvSpPr>
        <p:spPr bwMode="auto">
          <a:xfrm>
            <a:off x="1784350" y="5594350"/>
            <a:ext cx="168116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latin typeface="Arial" charset="0"/>
                <a:ea typeface="ヒラギノ角ゴ Pro W3" pitchFamily="1" charset="-128"/>
              </a:rPr>
              <a:t>Organelles</a:t>
            </a:r>
            <a:endParaRPr lang="en-US" b="1">
              <a:ea typeface="ヒラギノ角ゴ Pro W3" pitchFamily="1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75" y="342900"/>
            <a:ext cx="709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Various functional components of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8" descr="01_03aPropertiesOfLif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550" y="527050"/>
            <a:ext cx="4651375" cy="5803900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dirty="0">
                <a:latin typeface="Arial" charset="0"/>
              </a:rPr>
              <a:t>Fig. 1-3a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17775" y="539750"/>
            <a:ext cx="33401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Order</a:t>
            </a:r>
          </a:p>
          <a:p>
            <a:pPr>
              <a:lnSpc>
                <a:spcPct val="90000"/>
              </a:lnSpc>
            </a:pPr>
            <a:endParaRPr lang="en-US" sz="3600" b="1" dirty="0"/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 flipV="1">
            <a:off x="3959225" y="669925"/>
            <a:ext cx="168275" cy="157163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28" name="Picture 28" descr="01_04lBiologicalOr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06375"/>
            <a:ext cx="3362325" cy="5441950"/>
          </a:xfrm>
          <a:prstGeom prst="rect">
            <a:avLst/>
          </a:prstGeom>
          <a:noFill/>
        </p:spPr>
      </p:pic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1-4l</a:t>
            </a:r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4859338" y="3389313"/>
            <a:ext cx="107632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latin typeface="Arial" charset="0"/>
                <a:ea typeface="ヒラギノ角ゴ Pro W3" pitchFamily="1" charset="-128"/>
              </a:rPr>
              <a:t>Atoms</a:t>
            </a:r>
            <a:endParaRPr lang="en-US" b="1">
              <a:ea typeface="ヒラギノ角ゴ Pro W3" pitchFamily="1" charset="-128"/>
            </a:endParaRP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4029074" y="6115050"/>
            <a:ext cx="24288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 dirty="0">
                <a:latin typeface="Arial" charset="0"/>
                <a:ea typeface="ヒラギノ角ゴ Pro W3" pitchFamily="1" charset="-128"/>
              </a:rPr>
              <a:t>Molecules</a:t>
            </a:r>
            <a:endParaRPr lang="en-US" b="1" dirty="0">
              <a:ea typeface="ヒラギノ角ゴ Pro W3" pitchFamily="1" charset="-128"/>
            </a:endParaRPr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>
            <a:off x="3871913" y="2425700"/>
            <a:ext cx="909637" cy="1050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 flipH="1" flipV="1">
            <a:off x="3949700" y="3109913"/>
            <a:ext cx="831850" cy="366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6250" y="1276350"/>
            <a:ext cx="3038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Chemical structure consisting of two or more small chemical units called atoms.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Organisms exchange matter and energy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Energy cannot be created or destroyed, but  undergoes transformations.</a:t>
            </a:r>
          </a:p>
          <a:p>
            <a:r>
              <a:rPr lang="en-US" dirty="0" smtClean="0"/>
              <a:t>Chemical nutrients cycle through the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71" name="Picture 47" descr="01_05NutrientEnergyEco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25" y="146050"/>
            <a:ext cx="5508662" cy="6407150"/>
          </a:xfrm>
          <a:prstGeom prst="rect">
            <a:avLst/>
          </a:prstGeom>
          <a:noFill/>
        </p:spPr>
      </p:pic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1-5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795838" y="311150"/>
            <a:ext cx="873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400" b="1">
                <a:latin typeface="Arial" charset="0"/>
              </a:rPr>
              <a:t>Sunlight</a:t>
            </a:r>
            <a:endParaRPr lang="en-US" sz="1400" b="1"/>
          </a:p>
        </p:txBody>
      </p:sp>
      <p:sp>
        <p:nvSpPr>
          <p:cNvPr id="77864" name="Text Box 40"/>
          <p:cNvSpPr txBox="1">
            <a:spLocks noChangeArrowheads="1"/>
          </p:cNvSpPr>
          <p:nvPr/>
        </p:nvSpPr>
        <p:spPr bwMode="auto">
          <a:xfrm>
            <a:off x="1878013" y="681038"/>
            <a:ext cx="13462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700" b="1">
                <a:latin typeface="Arial" charset="0"/>
              </a:rPr>
              <a:t>Ecosystem</a:t>
            </a:r>
            <a:endParaRPr lang="en-US" sz="1700" b="1"/>
          </a:p>
        </p:txBody>
      </p:sp>
      <p:sp>
        <p:nvSpPr>
          <p:cNvPr id="77865" name="Text Box 41"/>
          <p:cNvSpPr txBox="1">
            <a:spLocks noChangeArrowheads="1"/>
          </p:cNvSpPr>
          <p:nvPr/>
        </p:nvSpPr>
        <p:spPr bwMode="auto">
          <a:xfrm>
            <a:off x="6786563" y="2363788"/>
            <a:ext cx="5064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400" b="1">
                <a:latin typeface="Arial" charset="0"/>
              </a:rPr>
              <a:t>Heat</a:t>
            </a:r>
            <a:endParaRPr lang="en-US" sz="1400" b="1"/>
          </a:p>
        </p:txBody>
      </p:sp>
      <p:sp>
        <p:nvSpPr>
          <p:cNvPr id="77866" name="Text Box 42"/>
          <p:cNvSpPr txBox="1">
            <a:spLocks noChangeArrowheads="1"/>
          </p:cNvSpPr>
          <p:nvPr/>
        </p:nvSpPr>
        <p:spPr bwMode="auto">
          <a:xfrm>
            <a:off x="6786563" y="4797425"/>
            <a:ext cx="5064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400" b="1">
                <a:latin typeface="Arial" charset="0"/>
              </a:rPr>
              <a:t>Heat</a:t>
            </a:r>
            <a:endParaRPr lang="en-US" sz="1400" b="1"/>
          </a:p>
        </p:txBody>
      </p:sp>
      <p:sp>
        <p:nvSpPr>
          <p:cNvPr id="77867" name="Text Box 43"/>
          <p:cNvSpPr txBox="1">
            <a:spLocks noChangeArrowheads="1"/>
          </p:cNvSpPr>
          <p:nvPr/>
        </p:nvSpPr>
        <p:spPr bwMode="auto">
          <a:xfrm>
            <a:off x="1943100" y="2251075"/>
            <a:ext cx="8747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Cycling</a:t>
            </a:r>
          </a:p>
          <a:p>
            <a:pPr algn="ctr"/>
            <a:r>
              <a:rPr lang="en-US" sz="1400" b="1">
                <a:latin typeface="Arial" charset="0"/>
              </a:rPr>
              <a:t>of</a:t>
            </a:r>
          </a:p>
          <a:p>
            <a:pPr algn="ctr"/>
            <a:r>
              <a:rPr lang="en-US" sz="1400" b="1">
                <a:latin typeface="Arial" charset="0"/>
              </a:rPr>
              <a:t>chemical</a:t>
            </a:r>
          </a:p>
          <a:p>
            <a:pPr algn="ctr"/>
            <a:r>
              <a:rPr lang="en-US" sz="1400" b="1">
                <a:latin typeface="Arial" charset="0"/>
              </a:rPr>
              <a:t>nutrients</a:t>
            </a:r>
            <a:endParaRPr lang="en-US" sz="1400" b="1"/>
          </a:p>
        </p:txBody>
      </p:sp>
      <p:sp>
        <p:nvSpPr>
          <p:cNvPr id="77868" name="Text Box 44"/>
          <p:cNvSpPr txBox="1">
            <a:spLocks noChangeArrowheads="1"/>
          </p:cNvSpPr>
          <p:nvPr/>
        </p:nvSpPr>
        <p:spPr bwMode="auto">
          <a:xfrm>
            <a:off x="3868738" y="1627188"/>
            <a:ext cx="15065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 dirty="0" err="1" smtClean="0">
                <a:latin typeface="Arial" charset="0"/>
              </a:rPr>
              <a:t>PppPProducers</a:t>
            </a:r>
            <a:endParaRPr lang="en-US" sz="1400" b="1" dirty="0">
              <a:latin typeface="Arial" charset="0"/>
            </a:endParaRPr>
          </a:p>
          <a:p>
            <a:pPr algn="ctr"/>
            <a:r>
              <a:rPr lang="en-US" sz="1400" b="1" dirty="0">
                <a:latin typeface="Arial" charset="0"/>
              </a:rPr>
              <a:t>(plants and other photosynthetic</a:t>
            </a:r>
          </a:p>
          <a:p>
            <a:pPr algn="ctr"/>
            <a:r>
              <a:rPr lang="en-US" sz="1400" b="1" dirty="0">
                <a:latin typeface="Arial" charset="0"/>
              </a:rPr>
              <a:t>organisms)</a:t>
            </a:r>
            <a:endParaRPr lang="en-US" sz="1400" b="1" dirty="0"/>
          </a:p>
        </p:txBody>
      </p:sp>
      <p:sp>
        <p:nvSpPr>
          <p:cNvPr id="77869" name="Text Box 45"/>
          <p:cNvSpPr txBox="1">
            <a:spLocks noChangeArrowheads="1"/>
          </p:cNvSpPr>
          <p:nvPr/>
        </p:nvSpPr>
        <p:spPr bwMode="auto">
          <a:xfrm>
            <a:off x="3867150" y="3159125"/>
            <a:ext cx="1506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Chemical energy</a:t>
            </a:r>
            <a:endParaRPr lang="en-US" sz="1400" b="1"/>
          </a:p>
        </p:txBody>
      </p:sp>
      <p:sp>
        <p:nvSpPr>
          <p:cNvPr id="77870" name="Text Box 46"/>
          <p:cNvSpPr txBox="1">
            <a:spLocks noChangeArrowheads="1"/>
          </p:cNvSpPr>
          <p:nvPr/>
        </p:nvSpPr>
        <p:spPr bwMode="auto">
          <a:xfrm>
            <a:off x="3857625" y="4324350"/>
            <a:ext cx="15065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Consumers</a:t>
            </a:r>
          </a:p>
          <a:p>
            <a:pPr algn="ctr"/>
            <a:r>
              <a:rPr lang="en-US" sz="1400" b="1">
                <a:latin typeface="Arial" charset="0"/>
              </a:rPr>
              <a:t>(such as animals)</a:t>
            </a:r>
            <a:endParaRPr lang="en-US" sz="1400" b="1"/>
          </a:p>
        </p:txBody>
      </p:sp>
      <p:sp>
        <p:nvSpPr>
          <p:cNvPr id="12" name="TextBox 11"/>
          <p:cNvSpPr txBox="1"/>
          <p:nvPr/>
        </p:nvSpPr>
        <p:spPr>
          <a:xfrm>
            <a:off x="3800475" y="1514475"/>
            <a:ext cx="1590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Producers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(plants and other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photosynthetic organisms)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5701" y="4124325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   </a:t>
            </a:r>
            <a:r>
              <a:rPr lang="en-US" sz="1400" b="1" dirty="0" smtClean="0">
                <a:solidFill>
                  <a:schemeClr val="bg1"/>
                </a:solidFill>
              </a:rPr>
              <a:t>Consumers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 (such as animals)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Stucture</a:t>
            </a:r>
            <a:r>
              <a:rPr lang="en-US" dirty="0" smtClean="0"/>
              <a:t> and function are correlated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Biological structure gives clues about what it does and how it works.</a:t>
            </a:r>
          </a:p>
          <a:p>
            <a:r>
              <a:rPr lang="en-US" dirty="0" smtClean="0"/>
              <a:t>The function of something provides insight into its construction.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91" name="Picture 19" descr="01_06a-GullsWin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2013465"/>
            <a:ext cx="6610350" cy="3511036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1-6a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5783263" y="4695825"/>
            <a:ext cx="20653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3100" b="1" dirty="0" smtClean="0">
                <a:latin typeface="Arial" charset="0"/>
                <a:ea typeface="ヒラギノ角ゴ Pro W3" pitchFamily="1" charset="-128"/>
              </a:rPr>
              <a:t>(</a:t>
            </a:r>
            <a:endParaRPr lang="en-US" sz="3100" b="1" dirty="0">
              <a:ea typeface="ヒラギノ角ゴ Pro W3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049" y="1047750"/>
            <a:ext cx="693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bird’s wing is designed for flight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8225" y="5905500"/>
            <a:ext cx="782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The wing has an aerodynamically efficient shape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11" name="Picture 15" descr="01_06b-GullsWin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088" y="1689100"/>
            <a:ext cx="6688137" cy="3651250"/>
          </a:xfrm>
          <a:prstGeom prst="rect">
            <a:avLst/>
          </a:prstGeom>
          <a:noFill/>
        </p:spPr>
      </p:pic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1-6b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4949" y="723900"/>
            <a:ext cx="6581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Wing bones have a honeycombed internal structure that is strong, but lightweight.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8" name="Picture 28" descr="01_06c-GullsWin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3663950"/>
            <a:ext cx="5838825" cy="3003550"/>
          </a:xfrm>
          <a:prstGeom prst="rect">
            <a:avLst/>
          </a:prstGeom>
          <a:noFill/>
        </p:spPr>
      </p:pic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1-6c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6283325" y="3216275"/>
            <a:ext cx="91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100 µm</a:t>
            </a:r>
            <a:endParaRPr lang="en-US" sz="2000" b="1" dirty="0"/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>
            <a:off x="6299200" y="3519488"/>
            <a:ext cx="8826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>
            <a:off x="6851650" y="4176713"/>
            <a:ext cx="0" cy="1333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28725" y="1933575"/>
            <a:ext cx="6543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flight muscles are controlled by neurons, which transmit signals.  Neurons with their many long extensions are designed for communication.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67" name="Picture 23" descr="01_06d-GullsWing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2514600"/>
            <a:ext cx="5734049" cy="2981325"/>
          </a:xfrm>
          <a:prstGeom prst="rect">
            <a:avLst/>
          </a:prstGeom>
          <a:noFill/>
        </p:spPr>
      </p:pic>
      <p:sp>
        <p:nvSpPr>
          <p:cNvPr id="8294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1-6d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1552576" y="1419225"/>
            <a:ext cx="4611688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endParaRPr lang="en-US" sz="3100" b="1" dirty="0"/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923925" y="2519363"/>
            <a:ext cx="28067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endParaRPr lang="en-US" sz="3100" b="1" dirty="0"/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1419225" y="4951413"/>
            <a:ext cx="32972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endParaRPr lang="en-US" sz="3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62025" y="752475"/>
            <a:ext cx="7968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Flight muscles obtain energy in a </a:t>
            </a:r>
            <a:r>
              <a:rPr lang="en-US" dirty="0" err="1" smtClean="0"/>
              <a:t>usuable</a:t>
            </a:r>
            <a:r>
              <a:rPr lang="en-US" dirty="0" smtClean="0"/>
              <a:t> form from organelles</a:t>
            </a:r>
          </a:p>
          <a:p>
            <a:r>
              <a:rPr lang="en-US" dirty="0"/>
              <a:t>c</a:t>
            </a:r>
            <a:r>
              <a:rPr lang="en-US" dirty="0" smtClean="0"/>
              <a:t>alled mitochondria.  Molecules in the highly folded inner </a:t>
            </a:r>
          </a:p>
          <a:p>
            <a:r>
              <a:rPr lang="en-US" dirty="0" smtClean="0"/>
              <a:t>membrane carry out many of the steps in energy production.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95700" y="5638800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Mitochondrion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Cells are the basic unit of structure and function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There are two types of cells:</a:t>
            </a:r>
          </a:p>
          <a:p>
            <a:r>
              <a:rPr lang="en-US" dirty="0" smtClean="0"/>
              <a:t>Prokaryotes and Eukaryotes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27" name="Picture 35" descr="01_08EukProkCells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2276475"/>
            <a:ext cx="5419725" cy="4257675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1-8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7805738" y="4983163"/>
            <a:ext cx="6746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900" b="1" dirty="0">
                <a:latin typeface="Arial" charset="0"/>
              </a:rPr>
              <a:t>1 µm</a:t>
            </a:r>
            <a:endParaRPr lang="en-US" sz="1900" b="1" dirty="0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>
            <a:off x="7794625" y="5543550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7175500" y="61563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7756525" y="61563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1300163" y="6010275"/>
            <a:ext cx="12969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endParaRPr lang="en-US" sz="1800" b="1" dirty="0"/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989013" y="6307138"/>
            <a:ext cx="2733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endParaRPr lang="en-US" sz="1800" b="1" dirty="0"/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1282700" y="1763713"/>
            <a:ext cx="12969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endParaRPr lang="en-US" sz="1800" b="1" dirty="0"/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1344613" y="1354138"/>
            <a:ext cx="12969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endParaRPr lang="en-US" sz="1800" b="1" dirty="0"/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6221413" y="523876"/>
            <a:ext cx="14112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endParaRPr lang="en-US" sz="1800" b="1" dirty="0"/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6237288" y="714375"/>
            <a:ext cx="12969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endParaRPr lang="en-US" sz="1800" b="1" dirty="0"/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1289050" y="176213"/>
            <a:ext cx="21812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b="1">
                <a:latin typeface="Arial" charset="0"/>
              </a:rPr>
              <a:t>Eukaryotic cell</a:t>
            </a:r>
            <a:endParaRPr lang="en-US" b="1"/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5864225" y="133350"/>
            <a:ext cx="24177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b="1">
                <a:latin typeface="Arial" charset="0"/>
              </a:rPr>
              <a:t>Prokaryotic cell</a:t>
            </a:r>
            <a:endParaRPr lang="en-US" b="1"/>
          </a:p>
        </p:txBody>
      </p:sp>
      <p:sp>
        <p:nvSpPr>
          <p:cNvPr id="24" name="TextBox 23"/>
          <p:cNvSpPr txBox="1"/>
          <p:nvPr/>
        </p:nvSpPr>
        <p:spPr>
          <a:xfrm>
            <a:off x="1562100" y="647700"/>
            <a:ext cx="2892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Nucleus (Contains DNA)</a:t>
            </a:r>
          </a:p>
          <a:p>
            <a:r>
              <a:rPr lang="en-US" sz="2000" b="1" dirty="0" smtClean="0"/>
              <a:t>Membrane</a:t>
            </a:r>
          </a:p>
          <a:p>
            <a:r>
              <a:rPr lang="en-US" sz="2000" b="1" dirty="0" smtClean="0"/>
              <a:t>Cytoplasm</a:t>
            </a:r>
          </a:p>
          <a:p>
            <a:r>
              <a:rPr lang="en-US" sz="2000" b="1" dirty="0" smtClean="0"/>
              <a:t>Organelles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72175" y="657225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DNA (no nucleus)</a:t>
            </a:r>
          </a:p>
          <a:p>
            <a:r>
              <a:rPr lang="en-US" sz="2000" b="1" dirty="0" smtClean="0"/>
              <a:t>Membrane</a:t>
            </a:r>
          </a:p>
          <a:p>
            <a:r>
              <a:rPr lang="en-US" sz="2000" b="1" dirty="0" smtClean="0"/>
              <a:t>Cytoplasm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0" name="Picture 10" descr="01_03bPropertiesOfLif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550" y="538163"/>
            <a:ext cx="3389313" cy="5780087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1-3b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430588" y="5094288"/>
            <a:ext cx="283368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Arial" charset="0"/>
              </a:rPr>
              <a:t>Evolutionary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adaptation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 rot="10800000" flipV="1">
            <a:off x="3194050" y="5330825"/>
            <a:ext cx="168275" cy="157163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1555" y="2057400"/>
            <a:ext cx="8229600" cy="41719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Dna</a:t>
            </a:r>
            <a:r>
              <a:rPr lang="en-US" dirty="0" smtClean="0"/>
              <a:t> is the substance of genes, the unit of inheritance that transmits information from parents to offspring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36" name="Picture 20" descr="01_09DNADirectsDev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" y="2366023"/>
            <a:ext cx="8191501" cy="3501375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1-9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530350" y="2498725"/>
            <a:ext cx="11064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dirty="0">
                <a:latin typeface="Arial" charset="0"/>
              </a:rPr>
              <a:t>Nuclei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atin typeface="Arial" charset="0"/>
              </a:rPr>
              <a:t>containing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atin typeface="Arial" charset="0"/>
              </a:rPr>
              <a:t>DNA</a:t>
            </a:r>
            <a:endParaRPr lang="en-US" sz="1600" b="1" i="1" dirty="0">
              <a:latin typeface="Arial" charset="0"/>
            </a:endParaRPr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 flipH="1">
            <a:off x="2779713" y="2455863"/>
            <a:ext cx="736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>
            <a:off x="1390650" y="2787650"/>
            <a:ext cx="630238" cy="646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1897063" y="2695575"/>
            <a:ext cx="1158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Sperm cell</a:t>
            </a:r>
            <a:endParaRPr lang="en-US" sz="16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1323975" y="5114925"/>
            <a:ext cx="1514475" cy="2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Egg cell</a:t>
            </a:r>
            <a:endParaRPr lang="en-US" sz="16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3171824" y="4533900"/>
            <a:ext cx="1514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Fertilized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egg </a:t>
            </a:r>
            <a:r>
              <a:rPr lang="en-US" sz="1400" b="1" dirty="0" err="1" smtClean="0">
                <a:latin typeface="Arial" charset="0"/>
              </a:rPr>
              <a:t>egg</a:t>
            </a:r>
            <a:endParaRPr lang="en-US" sz="1400" b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With DNA from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600" b="1" dirty="0">
                <a:latin typeface="Arial" charset="0"/>
              </a:rPr>
              <a:t>DNA from</a:t>
            </a: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both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parents</a:t>
            </a:r>
            <a:endParaRPr lang="en-US" sz="14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4827588" y="4681538"/>
            <a:ext cx="24558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Embryo’s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cells with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copies of inherited DNA</a:t>
            </a:r>
            <a:endParaRPr lang="en-US" sz="14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6781801" y="5089525"/>
            <a:ext cx="2362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Offspring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with traits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inherited</a:t>
            </a: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 from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both parents</a:t>
            </a:r>
            <a:endParaRPr lang="en-US" sz="14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7300" y="1495425"/>
            <a:ext cx="7134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Inherited DNA directs development of an organism.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31" name="Picture 19" descr="01_10DNAGeneticMaterial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0"/>
            <a:ext cx="8411520" cy="5689600"/>
          </a:xfrm>
          <a:prstGeom prst="rect">
            <a:avLst/>
          </a:prstGeom>
          <a:noFill/>
        </p:spPr>
      </p:pic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1-10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628650" y="323850"/>
            <a:ext cx="1152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Nucleus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1543050" y="1031875"/>
            <a:ext cx="1381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DNA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438150" y="1695450"/>
            <a:ext cx="2095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Cell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 flipH="1">
            <a:off x="1076325" y="555625"/>
            <a:ext cx="22225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5060950" y="1314450"/>
            <a:ext cx="1500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charset="0"/>
              </a:rPr>
              <a:t>Nucleotide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6538913" y="1498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2597150" y="6262688"/>
            <a:ext cx="28416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200" b="1">
                <a:latin typeface="Arial" charset="0"/>
              </a:rPr>
              <a:t>(a) DNA double helix</a:t>
            </a:r>
            <a:endParaRPr lang="en-US" sz="2200" b="1"/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5619750" y="6262688"/>
            <a:ext cx="32369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200" b="1" dirty="0">
                <a:latin typeface="Arial" charset="0"/>
              </a:rPr>
              <a:t>(b) Single strand of DNA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Feedback mechanisms regulate biological systems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81125" y="3893673"/>
            <a:ext cx="6400800" cy="1752600"/>
          </a:xfrm>
        </p:spPr>
        <p:txBody>
          <a:bodyPr/>
          <a:lstStyle/>
          <a:p>
            <a:r>
              <a:rPr lang="en-US" dirty="0" smtClean="0"/>
              <a:t>In feedback regulation, the output or product, of a process regulates that process.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01_13aFeedbackMechanisms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609601"/>
            <a:ext cx="8181975" cy="5648324"/>
          </a:xfrm>
          <a:prstGeom prst="rect">
            <a:avLst/>
          </a:prstGeom>
          <a:noFill/>
        </p:spPr>
      </p:pic>
      <p:sp>
        <p:nvSpPr>
          <p:cNvPr id="13824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1-13a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460375" y="3106738"/>
            <a:ext cx="1766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Excess D</a:t>
            </a:r>
          </a:p>
          <a:p>
            <a:r>
              <a:rPr lang="en-US" sz="2100" b="1" i="1" dirty="0">
                <a:solidFill>
                  <a:schemeClr val="bg1"/>
                </a:solidFill>
                <a:latin typeface="Arial" charset="0"/>
              </a:rPr>
              <a:t>blocks</a:t>
            </a:r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 a step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533400" y="6210300"/>
            <a:ext cx="804862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100" b="1" dirty="0">
                <a:latin typeface="Arial" charset="0"/>
              </a:rPr>
              <a:t>(</a:t>
            </a:r>
            <a:r>
              <a:rPr lang="en-US" sz="1400" b="1" dirty="0">
                <a:latin typeface="Arial" charset="0"/>
              </a:rPr>
              <a:t>a) Negative </a:t>
            </a:r>
            <a:r>
              <a:rPr lang="en-US" sz="1400" b="1" dirty="0" smtClean="0">
                <a:latin typeface="Arial" charset="0"/>
              </a:rPr>
              <a:t>feedback:  Accumulation of the final product (D) inhibits the first enzyme in the sequence, slowing down the production of more D.</a:t>
            </a:r>
            <a:endParaRPr lang="en-US" sz="1400" b="1" dirty="0"/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813175" y="585788"/>
            <a:ext cx="135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Negative</a:t>
            </a:r>
          </a:p>
          <a:p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feedback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3348038" y="2938463"/>
            <a:ext cx="2873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 dirty="0">
                <a:latin typeface="Arial" charset="0"/>
              </a:rPr>
              <a:t>D</a:t>
            </a:r>
            <a:endParaRPr lang="en-US" sz="2100" b="1" dirty="0"/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724150" y="3544888"/>
            <a:ext cx="28574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100" b="1" dirty="0">
                <a:latin typeface="Arial" charset="0"/>
              </a:rPr>
              <a:t>D</a:t>
            </a:r>
            <a:endParaRPr lang="en-US" sz="2100" b="1" dirty="0"/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670300" y="3632200"/>
            <a:ext cx="2873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 dirty="0">
                <a:latin typeface="Arial" charset="0"/>
              </a:rPr>
              <a:t>D</a:t>
            </a:r>
            <a:endParaRPr lang="en-US" sz="2100" b="1" dirty="0"/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6738938" y="5073650"/>
            <a:ext cx="2873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 dirty="0">
                <a:latin typeface="Arial" charset="0"/>
              </a:rPr>
              <a:t>D</a:t>
            </a:r>
            <a:endParaRPr lang="en-US" sz="2100" b="1" dirty="0"/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6777038" y="2187575"/>
            <a:ext cx="28733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100" b="1" dirty="0">
                <a:latin typeface="Arial" charset="0"/>
              </a:rPr>
              <a:t>B</a:t>
            </a:r>
            <a:endParaRPr lang="en-US" sz="2100" b="1" dirty="0"/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6729413" y="765175"/>
            <a:ext cx="2873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 dirty="0">
                <a:latin typeface="Arial" charset="0"/>
              </a:rPr>
              <a:t>A</a:t>
            </a:r>
            <a:endParaRPr lang="en-US" sz="2100" b="1" dirty="0"/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7419975" y="1455738"/>
            <a:ext cx="1330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Enzyme 1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7324725" y="2851150"/>
            <a:ext cx="1330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Enzyme 2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7372350" y="4322763"/>
            <a:ext cx="12731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Enzyme 3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5006975" y="862013"/>
            <a:ext cx="304800" cy="304800"/>
          </a:xfrm>
          <a:prstGeom prst="ellipse">
            <a:avLst/>
          </a:prstGeom>
          <a:solidFill>
            <a:srgbClr val="EF1A2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4559300" y="795338"/>
            <a:ext cx="2873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–</a:t>
            </a:r>
            <a:endParaRPr lang="en-US" sz="2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15125" y="3552825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30" name="Picture 22" descr="01_13bFeedbackMechanisms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117475"/>
            <a:ext cx="8297863" cy="6584950"/>
          </a:xfrm>
          <a:prstGeom prst="rect">
            <a:avLst/>
          </a:prstGeom>
          <a:noFill/>
        </p:spPr>
      </p:pic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1-13b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695325" y="3719513"/>
            <a:ext cx="15144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Excess Z</a:t>
            </a:r>
          </a:p>
          <a:p>
            <a:r>
              <a:rPr lang="en-US" sz="2100" b="1" i="1" dirty="0">
                <a:solidFill>
                  <a:schemeClr val="bg1"/>
                </a:solidFill>
                <a:latin typeface="Arial" charset="0"/>
              </a:rPr>
              <a:t>stimulates</a:t>
            </a:r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 a step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557213" y="6189663"/>
            <a:ext cx="2949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>
                <a:latin typeface="Arial" charset="0"/>
              </a:rPr>
              <a:t>(b) Positive feedback</a:t>
            </a:r>
            <a:endParaRPr lang="en-US" sz="2100" b="1"/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2413000" y="4141788"/>
            <a:ext cx="2873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>
                <a:latin typeface="Arial" charset="0"/>
              </a:rPr>
              <a:t>Z</a:t>
            </a:r>
            <a:endParaRPr lang="en-US" sz="2100" b="1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3805238" y="2276475"/>
            <a:ext cx="135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Positive</a:t>
            </a:r>
          </a:p>
          <a:p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feedback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7200900" y="1189038"/>
            <a:ext cx="1330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Enzyme 4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7200900" y="2862263"/>
            <a:ext cx="1330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Enzyme 5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7200900" y="4586288"/>
            <a:ext cx="1330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" charset="0"/>
              </a:rPr>
              <a:t>Enzyme 6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2878138" y="4560888"/>
            <a:ext cx="2873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>
                <a:latin typeface="Arial" charset="0"/>
              </a:rPr>
              <a:t>Z</a:t>
            </a:r>
            <a:endParaRPr lang="en-US" sz="2100" b="1"/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3465513" y="3746500"/>
            <a:ext cx="2873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>
                <a:latin typeface="Arial" charset="0"/>
              </a:rPr>
              <a:t>Z</a:t>
            </a:r>
            <a:endParaRPr lang="en-US" sz="2100" b="1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6610350" y="5454650"/>
            <a:ext cx="2873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>
                <a:latin typeface="Arial" charset="0"/>
              </a:rPr>
              <a:t>Z</a:t>
            </a:r>
            <a:endParaRPr lang="en-US" sz="2100" b="1"/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6610350" y="3771900"/>
            <a:ext cx="2873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>
                <a:latin typeface="Arial" charset="0"/>
              </a:rPr>
              <a:t>Y</a:t>
            </a:r>
            <a:endParaRPr lang="en-US" sz="2100" b="1"/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6610350" y="2065338"/>
            <a:ext cx="2873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>
                <a:latin typeface="Arial" charset="0"/>
              </a:rPr>
              <a:t>X</a:t>
            </a:r>
            <a:endParaRPr lang="en-US" sz="2100" b="1"/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6610350" y="384175"/>
            <a:ext cx="2873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>
                <a:latin typeface="Arial" charset="0"/>
              </a:rPr>
              <a:t>W</a:t>
            </a:r>
            <a:endParaRPr lang="en-US" sz="2100" b="1"/>
          </a:p>
        </p:txBody>
      </p:sp>
      <p:sp>
        <p:nvSpPr>
          <p:cNvPr id="94228" name="Oval 20"/>
          <p:cNvSpPr>
            <a:spLocks noChangeArrowheads="1"/>
          </p:cNvSpPr>
          <p:nvPr/>
        </p:nvSpPr>
        <p:spPr bwMode="auto">
          <a:xfrm>
            <a:off x="4991100" y="2552700"/>
            <a:ext cx="304800" cy="304800"/>
          </a:xfrm>
          <a:prstGeom prst="ellipse">
            <a:avLst/>
          </a:prstGeom>
          <a:solidFill>
            <a:srgbClr val="01A65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4992688" y="2541588"/>
            <a:ext cx="2873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Arial" charset="0"/>
              </a:rPr>
              <a:t>+</a:t>
            </a:r>
            <a:endParaRPr lang="en-US" sz="2100" b="1"/>
          </a:p>
        </p:txBody>
      </p:sp>
      <p:sp>
        <p:nvSpPr>
          <p:cNvPr id="19" name="TextBox 18"/>
          <p:cNvSpPr txBox="1"/>
          <p:nvPr/>
        </p:nvSpPr>
        <p:spPr>
          <a:xfrm>
            <a:off x="904875" y="485775"/>
            <a:ext cx="5038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b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In</a:t>
            </a:r>
            <a:r>
              <a:rPr lang="en-US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positive feedback, a product</a:t>
            </a:r>
          </a:p>
          <a:p>
            <a:r>
              <a:rPr lang="en-US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stimulates an enzyme in the sequence and increases the production of the product.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accounts for the unity and diversity of life.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62075" y="4093698"/>
            <a:ext cx="6400800" cy="1752600"/>
          </a:xfrm>
        </p:spPr>
        <p:txBody>
          <a:bodyPr/>
          <a:lstStyle/>
          <a:p>
            <a:r>
              <a:rPr lang="en-US" dirty="0" smtClean="0"/>
              <a:t>Organizing the Diversity of Life is a major challenge of biologists.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56" name="Picture 24" descr="01_14ClassifyingLif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5" y="155575"/>
            <a:ext cx="8108950" cy="6584950"/>
          </a:xfrm>
          <a:prstGeom prst="rect">
            <a:avLst/>
          </a:prstGeom>
          <a:noFill/>
        </p:spPr>
      </p:pic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1-14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2270125" y="157163"/>
            <a:ext cx="855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Species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3087688" y="157163"/>
            <a:ext cx="690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Genus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792538" y="157163"/>
            <a:ext cx="690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Family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4600575" y="157163"/>
            <a:ext cx="690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Order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5384800" y="157163"/>
            <a:ext cx="690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Class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6092825" y="157163"/>
            <a:ext cx="804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Phylum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6881813" y="157163"/>
            <a:ext cx="954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Kingdom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7831138" y="157163"/>
            <a:ext cx="954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Domain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501650" y="581025"/>
            <a:ext cx="22748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600" b="1" i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Ursus</a:t>
            </a:r>
            <a:r>
              <a:rPr lang="en-US" sz="1600" b="1" i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sz="1600" b="1" i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americanus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  <a:p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(American black bear</a:t>
            </a:r>
            <a:r>
              <a:rPr lang="en-US" sz="1600" b="1" dirty="0">
                <a:latin typeface="Arial" charset="0"/>
              </a:rPr>
              <a:t>)</a:t>
            </a:r>
            <a:endParaRPr lang="en-US" sz="1600" b="1" dirty="0"/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2443163" y="1331913"/>
            <a:ext cx="706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600" b="1" i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Ursus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250" name="Rectangle 18"/>
          <p:cNvSpPr>
            <a:spLocks noChangeArrowheads="1"/>
          </p:cNvSpPr>
          <p:nvPr/>
        </p:nvSpPr>
        <p:spPr bwMode="auto">
          <a:xfrm>
            <a:off x="2697163" y="1998663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Ursidae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95251" name="Rectangle 19"/>
          <p:cNvSpPr>
            <a:spLocks noChangeArrowheads="1"/>
          </p:cNvSpPr>
          <p:nvPr/>
        </p:nvSpPr>
        <p:spPr bwMode="auto">
          <a:xfrm>
            <a:off x="3008313" y="2716213"/>
            <a:ext cx="124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Carnivora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95252" name="Rectangle 20"/>
          <p:cNvSpPr>
            <a:spLocks noChangeArrowheads="1"/>
          </p:cNvSpPr>
          <p:nvPr/>
        </p:nvSpPr>
        <p:spPr bwMode="auto">
          <a:xfrm>
            <a:off x="3532188" y="3487738"/>
            <a:ext cx="124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Mammalia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95253" name="Rectangle 21"/>
          <p:cNvSpPr>
            <a:spLocks noChangeArrowheads="1"/>
          </p:cNvSpPr>
          <p:nvPr/>
        </p:nvSpPr>
        <p:spPr bwMode="auto">
          <a:xfrm>
            <a:off x="4173538" y="4251325"/>
            <a:ext cx="1093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Chordata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95254" name="Rectangle 22"/>
          <p:cNvSpPr>
            <a:spLocks noChangeArrowheads="1"/>
          </p:cNvSpPr>
          <p:nvPr/>
        </p:nvSpPr>
        <p:spPr bwMode="auto">
          <a:xfrm>
            <a:off x="4821238" y="5084763"/>
            <a:ext cx="1093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Animalia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95255" name="Rectangle 23"/>
          <p:cNvSpPr>
            <a:spLocks noChangeArrowheads="1"/>
          </p:cNvSpPr>
          <p:nvPr/>
        </p:nvSpPr>
        <p:spPr bwMode="auto">
          <a:xfrm>
            <a:off x="5514975" y="5948363"/>
            <a:ext cx="1093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Eukarya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75" y="3467100"/>
            <a:ext cx="2667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sz="16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Biologists</a:t>
            </a:r>
            <a:r>
              <a:rPr lang="en-US" sz="1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classify species into groups that are then combined into even broader groups, for example groups of similar species are grouped into a genus, groups of similar genera are grouped into a family, families into orders,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There are three domains of life.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4120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Domains are large groups made up of kingdoms.  They are a relatively new classification.</a:t>
            </a:r>
          </a:p>
          <a:p>
            <a:r>
              <a:rPr lang="en-US" dirty="0" smtClean="0"/>
              <a:t>The three domains are:</a:t>
            </a:r>
          </a:p>
          <a:p>
            <a:r>
              <a:rPr lang="en-US" dirty="0" smtClean="0"/>
              <a:t>Domain Bacteria</a:t>
            </a:r>
          </a:p>
          <a:p>
            <a:r>
              <a:rPr lang="en-US" dirty="0" smtClean="0"/>
              <a:t>Domain </a:t>
            </a:r>
            <a:r>
              <a:rPr lang="en-US" dirty="0" err="1" smtClean="0"/>
              <a:t>Archaea</a:t>
            </a:r>
            <a:endParaRPr lang="en-US" dirty="0" smtClean="0"/>
          </a:p>
          <a:p>
            <a:r>
              <a:rPr lang="en-US" dirty="0" smtClean="0"/>
              <a:t>Domain </a:t>
            </a:r>
            <a:r>
              <a:rPr lang="en-US" dirty="0" err="1" smtClean="0"/>
              <a:t>Eukarya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23" name="Picture 43" descr="01_15aThreeDomains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647825"/>
            <a:ext cx="8548687" cy="3981450"/>
          </a:xfrm>
          <a:prstGeom prst="rect">
            <a:avLst/>
          </a:prstGeom>
          <a:noFill/>
        </p:spPr>
      </p:pic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1-15a</a:t>
            </a:r>
          </a:p>
        </p:txBody>
      </p:sp>
      <p:sp>
        <p:nvSpPr>
          <p:cNvPr id="97322" name="Text Box 42"/>
          <p:cNvSpPr txBox="1">
            <a:spLocks noChangeArrowheads="1"/>
          </p:cNvSpPr>
          <p:nvPr/>
        </p:nvSpPr>
        <p:spPr bwMode="auto">
          <a:xfrm>
            <a:off x="334963" y="5095875"/>
            <a:ext cx="3781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b="1">
                <a:latin typeface="Arial" charset="0"/>
                <a:ea typeface="ヒラギノ角ゴ Pro W3" pitchFamily="1" charset="-128"/>
              </a:rPr>
              <a:t>(a) DOMAIN BACTERIA</a:t>
            </a:r>
            <a:endParaRPr lang="en-US" b="1">
              <a:ea typeface="ヒラギノ角ゴ Pro W3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625" y="466725"/>
            <a:ext cx="6791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Domain Bacteria are the most diverse and widespread prokaryotes.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 descr="01_03cPropertiesOfLif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75" y="568325"/>
            <a:ext cx="5072063" cy="5719763"/>
          </a:xfrm>
          <a:prstGeom prst="rect">
            <a:avLst/>
          </a:prstGeom>
          <a:noFill/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1-3c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951163" y="3702050"/>
            <a:ext cx="283368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Response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to the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environment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 rot="10800000" flipV="1">
            <a:off x="2740025" y="3924300"/>
            <a:ext cx="168275" cy="157163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8" name="Picture 10" descr="01_15bThreeDomains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6" y="1695449"/>
            <a:ext cx="7524750" cy="4456113"/>
          </a:xfrm>
          <a:prstGeom prst="rect">
            <a:avLst/>
          </a:prstGeom>
          <a:noFill/>
        </p:spPr>
      </p:pic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1-15b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676275"/>
            <a:ext cx="724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Domain </a:t>
            </a:r>
            <a:r>
              <a:rPr lang="en-US" b="1" dirty="0" err="1" smtClean="0"/>
              <a:t>Archaea</a:t>
            </a:r>
            <a:r>
              <a:rPr lang="en-US" b="1" dirty="0" smtClean="0"/>
              <a:t> live in extreme environments, such as salty lakes and boiling hot springs.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1555" y="552450"/>
            <a:ext cx="8229600" cy="1828800"/>
          </a:xfrm>
        </p:spPr>
        <p:txBody>
          <a:bodyPr/>
          <a:lstStyle/>
          <a:p>
            <a:r>
              <a:rPr lang="en-US" dirty="0" smtClean="0"/>
              <a:t>The Domain </a:t>
            </a:r>
            <a:r>
              <a:rPr lang="en-US" dirty="0" err="1" smtClean="0"/>
              <a:t>Eukarya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Contains all organisms with cells having a nucleus and membrane bound organelles</a:t>
            </a:r>
          </a:p>
          <a:p>
            <a:r>
              <a:rPr lang="en-US" dirty="0" smtClean="0"/>
              <a:t>There are multiple kingdoms in the Domain </a:t>
            </a:r>
            <a:r>
              <a:rPr lang="en-US" dirty="0" err="1" smtClean="0"/>
              <a:t>Eukarya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91" name="Picture 15" descr="01_15dThreeDomains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4" y="2105024"/>
            <a:ext cx="5357812" cy="3522173"/>
          </a:xfrm>
          <a:prstGeom prst="rect">
            <a:avLst/>
          </a:prstGeom>
          <a:noFill/>
        </p:spPr>
      </p:pic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1-15d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1582738" y="5699125"/>
            <a:ext cx="1301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b="1" dirty="0" err="1">
                <a:latin typeface="Arial" charset="0"/>
                <a:ea typeface="ヒラギノ角ゴ Pro W3" pitchFamily="1" charset="-128"/>
              </a:rPr>
              <a:t>Protists</a:t>
            </a:r>
            <a:endParaRPr lang="en-US" b="1" dirty="0">
              <a:ea typeface="ヒラギノ角ゴ Pro W3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71500"/>
            <a:ext cx="8206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Protists</a:t>
            </a:r>
            <a:r>
              <a:rPr lang="en-US" dirty="0" smtClean="0"/>
              <a:t> contain multiple kingdoms, but are mostly unicellular</a:t>
            </a:r>
          </a:p>
          <a:p>
            <a:r>
              <a:rPr lang="en-US" dirty="0" smtClean="0"/>
              <a:t>eukaryotes.  They had previously been one of the five kingdoms </a:t>
            </a:r>
          </a:p>
          <a:p>
            <a:r>
              <a:rPr lang="en-US" dirty="0" smtClean="0"/>
              <a:t>of </a:t>
            </a:r>
            <a:r>
              <a:rPr lang="en-US" dirty="0" err="1" smtClean="0"/>
              <a:t>Eukarya</a:t>
            </a:r>
            <a:r>
              <a:rPr lang="en-US" dirty="0" smtClean="0"/>
              <a:t>, but are in the process of reclassification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6" name="Picture 16" descr="01_15eThreeDomains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076" y="390525"/>
            <a:ext cx="4298950" cy="5766153"/>
          </a:xfrm>
          <a:prstGeom prst="rect">
            <a:avLst/>
          </a:prstGeom>
          <a:noFill/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1-15e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4741863" y="6305550"/>
            <a:ext cx="2511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b="1" dirty="0">
                <a:latin typeface="Arial" charset="0"/>
                <a:ea typeface="ヒラギノ角ゴ Pro W3" pitchFamily="1" charset="-128"/>
              </a:rPr>
              <a:t>Kingdom Fungi</a:t>
            </a:r>
            <a:endParaRPr lang="en-US" b="1" dirty="0">
              <a:ea typeface="ヒラギノ角ゴ Pro W3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181100"/>
            <a:ext cx="3838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Kingdom Fungi is a </a:t>
            </a:r>
            <a:r>
              <a:rPr lang="en-US" b="1" dirty="0" err="1" smtClean="0"/>
              <a:t>multicellular</a:t>
            </a:r>
            <a:r>
              <a:rPr lang="en-US" b="1" dirty="0" smtClean="0"/>
              <a:t>  kingdom defined mainly by its mode of nutrition.  Fungi absorb nutrients from their environment.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9" name="Picture 15" descr="01_15fThreeDomains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889" y="1624014"/>
            <a:ext cx="5040312" cy="4471986"/>
          </a:xfrm>
          <a:prstGeom prst="rect">
            <a:avLst/>
          </a:prstGeom>
          <a:noFill/>
        </p:spPr>
      </p:pic>
      <p:sp>
        <p:nvSpPr>
          <p:cNvPr id="10342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1-15f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3109913" y="6159500"/>
            <a:ext cx="2651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b="1" dirty="0">
                <a:latin typeface="Arial" charset="0"/>
                <a:ea typeface="ヒラギノ角ゴ Pro W3" pitchFamily="1" charset="-128"/>
              </a:rPr>
              <a:t>Kingdom </a:t>
            </a:r>
            <a:r>
              <a:rPr lang="en-US" b="1" dirty="0" err="1">
                <a:latin typeface="Arial" charset="0"/>
                <a:ea typeface="ヒラギノ角ゴ Pro W3" pitchFamily="1" charset="-128"/>
              </a:rPr>
              <a:t>Plantae</a:t>
            </a:r>
            <a:endParaRPr lang="en-US" b="1" dirty="0">
              <a:ea typeface="ヒラギノ角ゴ Pro W3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325" y="638175"/>
            <a:ext cx="6848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Kingdom </a:t>
            </a:r>
            <a:r>
              <a:rPr lang="en-US" b="1" dirty="0" err="1" smtClean="0"/>
              <a:t>Plantae</a:t>
            </a:r>
            <a:r>
              <a:rPr lang="en-US" b="1" dirty="0" smtClean="0"/>
              <a:t> consists of </a:t>
            </a:r>
            <a:r>
              <a:rPr lang="en-US" b="1" dirty="0" err="1" smtClean="0"/>
              <a:t>multicellular</a:t>
            </a:r>
            <a:r>
              <a:rPr lang="en-US" b="1" dirty="0" smtClean="0"/>
              <a:t> eukaryotes that carry out photosynthesis.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6" name="Picture 8" descr="01_15gThreeDomains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799" y="1120483"/>
            <a:ext cx="5191125" cy="4308768"/>
          </a:xfrm>
          <a:prstGeom prst="rect">
            <a:avLst/>
          </a:prstGeom>
          <a:noFill/>
        </p:spPr>
      </p:pic>
      <p:sp>
        <p:nvSpPr>
          <p:cNvPr id="10445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1-15g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3903663" y="5673725"/>
            <a:ext cx="3781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b="1" dirty="0">
                <a:latin typeface="Arial" charset="0"/>
                <a:ea typeface="ヒラギノ角ゴ Pro W3" pitchFamily="1" charset="-128"/>
              </a:rPr>
              <a:t>Kingdom </a:t>
            </a:r>
            <a:r>
              <a:rPr lang="en-US" b="1" dirty="0" err="1">
                <a:latin typeface="Arial" charset="0"/>
                <a:ea typeface="ヒラギノ角ゴ Pro W3" pitchFamily="1" charset="-128"/>
              </a:rPr>
              <a:t>Animalia</a:t>
            </a:r>
            <a:endParaRPr lang="en-US" b="1" dirty="0">
              <a:ea typeface="ヒラギノ角ゴ Pro W3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133350"/>
            <a:ext cx="8239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Kindom</a:t>
            </a:r>
            <a:r>
              <a:rPr lang="en-US" b="1" dirty="0" smtClean="0"/>
              <a:t> </a:t>
            </a:r>
            <a:r>
              <a:rPr lang="en-US" b="1" dirty="0" err="1" smtClean="0"/>
              <a:t>Animalia</a:t>
            </a:r>
            <a:r>
              <a:rPr lang="en-US" b="1" dirty="0" smtClean="0"/>
              <a:t> consists of </a:t>
            </a:r>
            <a:r>
              <a:rPr lang="en-US" b="1" dirty="0" err="1" smtClean="0"/>
              <a:t>multicellular</a:t>
            </a:r>
            <a:r>
              <a:rPr lang="en-US" b="1" dirty="0" smtClean="0"/>
              <a:t> eukaryotes that </a:t>
            </a:r>
            <a:endParaRPr lang="en-US" b="1" dirty="0"/>
          </a:p>
          <a:p>
            <a:r>
              <a:rPr lang="en-US" b="1" dirty="0" err="1" smtClean="0"/>
              <a:t>injest</a:t>
            </a:r>
            <a:r>
              <a:rPr lang="en-US" b="1" dirty="0" smtClean="0"/>
              <a:t> other organisms.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Charles </a:t>
            </a:r>
            <a:r>
              <a:rPr lang="en-US" dirty="0" err="1" smtClean="0"/>
              <a:t>darwin</a:t>
            </a:r>
            <a:r>
              <a:rPr lang="en-US" dirty="0" smtClean="0"/>
              <a:t> and the theory of natural selection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0175" y="3560298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“Descent with modification”</a:t>
            </a:r>
          </a:p>
          <a:p>
            <a:r>
              <a:rPr lang="en-US" dirty="0" smtClean="0"/>
              <a:t>There is unity among species that descended from a common ancestor; </a:t>
            </a:r>
          </a:p>
          <a:p>
            <a:r>
              <a:rPr lang="en-US" dirty="0" smtClean="0"/>
              <a:t>diversity in the modifications that evolved as species branched from their common ancestor.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1-18</a:t>
            </a:r>
          </a:p>
        </p:txBody>
      </p:sp>
      <p:pic>
        <p:nvPicPr>
          <p:cNvPr id="137220" name="Picture 4" descr="01_18CharlesDarwin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825" y="130175"/>
            <a:ext cx="3816350" cy="659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14" name="Picture 22" descr="01_20NaturalSelection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258888"/>
            <a:ext cx="6972300" cy="3902075"/>
          </a:xfrm>
          <a:prstGeom prst="rect">
            <a:avLst/>
          </a:prstGeom>
          <a:noFill/>
        </p:spPr>
      </p:pic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1-20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20675" y="3767138"/>
            <a:ext cx="169545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Population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with varied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inherited traits</a:t>
            </a:r>
            <a:r>
              <a:rPr lang="en-US" sz="1800" b="1" dirty="0">
                <a:latin typeface="Arial" charset="0"/>
              </a:rPr>
              <a:t>.</a:t>
            </a:r>
            <a:endParaRPr lang="en-US" sz="1800" b="1" dirty="0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2144713" y="3757613"/>
            <a:ext cx="1695450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Elimination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of individuals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with certain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traits.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3937000" y="3849688"/>
            <a:ext cx="169545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Reproduction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of survivors.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5824538" y="3621088"/>
            <a:ext cx="1446212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Increasing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frequency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</a:rPr>
              <a:t>of traits that enhance survival and reproductive success.</a:t>
            </a:r>
            <a:endParaRPr lang="en-US" sz="16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0615" name="Oval 23"/>
          <p:cNvSpPr>
            <a:spLocks noChangeArrowheads="1"/>
          </p:cNvSpPr>
          <p:nvPr/>
        </p:nvSpPr>
        <p:spPr bwMode="auto">
          <a:xfrm>
            <a:off x="3994150" y="3276600"/>
            <a:ext cx="219075" cy="219075"/>
          </a:xfrm>
          <a:prstGeom prst="ellipse">
            <a:avLst/>
          </a:prstGeom>
          <a:solidFill>
            <a:srgbClr val="0094C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5757863" y="3289300"/>
            <a:ext cx="219075" cy="219075"/>
          </a:xfrm>
          <a:prstGeom prst="ellipse">
            <a:avLst/>
          </a:prstGeom>
          <a:solidFill>
            <a:srgbClr val="0094C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5811838" y="3308350"/>
            <a:ext cx="1730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4</a:t>
            </a:r>
            <a:endParaRPr lang="en-US" sz="1400" b="1" dirty="0"/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4002088" y="3317875"/>
            <a:ext cx="1730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3</a:t>
            </a:r>
            <a:endParaRPr lang="en-US" sz="1400" b="1" dirty="0"/>
          </a:p>
        </p:txBody>
      </p:sp>
      <p:sp>
        <p:nvSpPr>
          <p:cNvPr id="110616" name="Oval 24"/>
          <p:cNvSpPr>
            <a:spLocks noChangeArrowheads="1"/>
          </p:cNvSpPr>
          <p:nvPr/>
        </p:nvSpPr>
        <p:spPr bwMode="auto">
          <a:xfrm>
            <a:off x="2244725" y="3352800"/>
            <a:ext cx="219075" cy="219075"/>
          </a:xfrm>
          <a:prstGeom prst="ellipse">
            <a:avLst/>
          </a:prstGeom>
          <a:solidFill>
            <a:srgbClr val="0094C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2646363" y="3495675"/>
            <a:ext cx="1730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endParaRPr lang="en-US" sz="1400" b="1" dirty="0"/>
          </a:p>
        </p:txBody>
      </p:sp>
      <p:sp>
        <p:nvSpPr>
          <p:cNvPr id="110618" name="Oval 26"/>
          <p:cNvSpPr>
            <a:spLocks noChangeArrowheads="1"/>
          </p:cNvSpPr>
          <p:nvPr/>
        </p:nvSpPr>
        <p:spPr bwMode="auto">
          <a:xfrm>
            <a:off x="300037" y="3343275"/>
            <a:ext cx="219075" cy="219075"/>
          </a:xfrm>
          <a:prstGeom prst="ellipse">
            <a:avLst/>
          </a:prstGeom>
          <a:solidFill>
            <a:srgbClr val="0094C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Text Box 27"/>
          <p:cNvSpPr txBox="1">
            <a:spLocks noChangeArrowheads="1"/>
          </p:cNvSpPr>
          <p:nvPr/>
        </p:nvSpPr>
        <p:spPr bwMode="auto">
          <a:xfrm>
            <a:off x="361950" y="3409950"/>
            <a:ext cx="71437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1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2474" y="371475"/>
            <a:ext cx="66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Steps that lead to change in a population.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01_22-GalapagosFinches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4" y="197043"/>
            <a:ext cx="7234236" cy="6660957"/>
          </a:xfrm>
          <a:prstGeom prst="rect">
            <a:avLst/>
          </a:prstGeom>
          <a:noFill/>
        </p:spPr>
      </p:pic>
      <p:sp>
        <p:nvSpPr>
          <p:cNvPr id="11571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dirty="0">
                <a:latin typeface="Arial" charset="0"/>
              </a:rPr>
              <a:t>Fig. 1-22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016000" y="871538"/>
            <a:ext cx="7096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COMMON</a:t>
            </a:r>
          </a:p>
          <a:p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ANCESTOR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 rot="5400000">
            <a:off x="3302794" y="599882"/>
            <a:ext cx="9159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Warbler finches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 rot="5400000">
            <a:off x="3729038" y="614963"/>
            <a:ext cx="8001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Insect-eaters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 rot="5400000">
            <a:off x="4162425" y="1281713"/>
            <a:ext cx="6953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Seed-eater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 rot="5400000">
            <a:off x="4524375" y="1738913"/>
            <a:ext cx="6953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Bud-eater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 rot="5400000">
            <a:off x="3714753" y="2961289"/>
            <a:ext cx="8001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Insect-eaters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 rot="5400000">
            <a:off x="3365501" y="2770788"/>
            <a:ext cx="8001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Tree finches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069013" y="392113"/>
            <a:ext cx="11890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Green warbler finch </a:t>
            </a:r>
            <a:r>
              <a:rPr lang="en-US" sz="900" b="1" i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Certhidea olivacea</a:t>
            </a:r>
            <a:endParaRPr lang="en-US" sz="900" b="1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6069013" y="828675"/>
            <a:ext cx="11890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Gray warbler finch </a:t>
            </a:r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Certhidea</a:t>
            </a:r>
            <a:r>
              <a:rPr lang="en-US" sz="900" b="1" i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 </a:t>
            </a:r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fusca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6069013" y="1268413"/>
            <a:ext cx="106203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Sharp-beaked</a:t>
            </a:r>
          </a:p>
          <a:p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ground finch </a:t>
            </a:r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Geospiza</a:t>
            </a:r>
            <a:r>
              <a:rPr lang="en-US" sz="900" b="1" i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 </a:t>
            </a:r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difficilis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6069013" y="1704975"/>
            <a:ext cx="1277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Vegetarian finch </a:t>
            </a:r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Platyspiza</a:t>
            </a:r>
            <a:r>
              <a:rPr lang="en-US" sz="900" b="1" i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 </a:t>
            </a:r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crassirostris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6069013" y="2130425"/>
            <a:ext cx="1277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Mangrove finch </a:t>
            </a:r>
            <a:r>
              <a:rPr lang="en-US" sz="900" b="1" i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Cactospiza heliobates</a:t>
            </a:r>
            <a:endParaRPr lang="en-US" sz="900" b="1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6069013" y="2555875"/>
            <a:ext cx="1120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Woodpecker finch </a:t>
            </a:r>
            <a:r>
              <a:rPr lang="en-US" sz="900" b="1" i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Cactospiza pallida</a:t>
            </a:r>
            <a:endParaRPr lang="en-US" sz="900" b="1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6069013" y="2987675"/>
            <a:ext cx="13033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Medium tree finch </a:t>
            </a:r>
            <a:r>
              <a:rPr lang="en-US" sz="900" b="1" i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Camarhynchus pauper</a:t>
            </a:r>
            <a:endParaRPr lang="en-US" sz="900" b="1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6069013" y="3317875"/>
            <a:ext cx="9969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Large tree finch </a:t>
            </a:r>
            <a:r>
              <a:rPr lang="en-US" sz="900" b="1" i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Camarhynchus psittacula</a:t>
            </a:r>
            <a:endParaRPr lang="en-US" sz="900" b="1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6069013" y="3795713"/>
            <a:ext cx="914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Small</a:t>
            </a:r>
            <a:r>
              <a:rPr lang="en-US" sz="900" b="1" dirty="0">
                <a:latin typeface="Arial" charset="0"/>
                <a:ea typeface="ヒラギノ角ゴ Pro W3" pitchFamily="1" charset="-128"/>
              </a:rPr>
              <a:t> </a:t>
            </a:r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tree finch </a:t>
            </a:r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Camarhynchus</a:t>
            </a:r>
            <a:r>
              <a:rPr lang="en-US" sz="900" b="1" i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 </a:t>
            </a:r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parvulus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6069013" y="4265613"/>
            <a:ext cx="134461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Large cactus</a:t>
            </a:r>
          </a:p>
          <a:p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ground finch</a:t>
            </a:r>
          </a:p>
          <a:p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Geospiza</a:t>
            </a:r>
            <a:r>
              <a:rPr lang="en-US" sz="900" b="1" i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 </a:t>
            </a:r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conirostris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5964238" y="4710113"/>
            <a:ext cx="1344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Cactus ground finch</a:t>
            </a:r>
          </a:p>
          <a:p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Geospiza</a:t>
            </a:r>
            <a:r>
              <a:rPr lang="en-US" sz="900" b="1" i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 </a:t>
            </a:r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scandens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6069013" y="5143500"/>
            <a:ext cx="11795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Small ground finch</a:t>
            </a:r>
          </a:p>
          <a:p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Geospiza</a:t>
            </a:r>
            <a:r>
              <a:rPr lang="en-US" sz="900" b="1" i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 </a:t>
            </a:r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fuliginosa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6069013" y="5567363"/>
            <a:ext cx="11795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Medium ground finch</a:t>
            </a:r>
          </a:p>
          <a:p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Geospiza</a:t>
            </a:r>
            <a:r>
              <a:rPr lang="en-US" sz="900" b="1" i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 </a:t>
            </a:r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fortis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6145213" y="5984875"/>
            <a:ext cx="11493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Large ground finch</a:t>
            </a:r>
          </a:p>
          <a:p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Geospiza</a:t>
            </a:r>
            <a:r>
              <a:rPr lang="en-US" sz="900" b="1" i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 </a:t>
            </a:r>
            <a:r>
              <a:rPr lang="en-US" sz="900" b="1" i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magnirostris</a:t>
            </a:r>
            <a:endParaRPr lang="en-US" sz="900" b="1" i="1" dirty="0">
              <a:solidFill>
                <a:schemeClr val="bg1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15737" name="Text Box 25"/>
          <p:cNvSpPr txBox="1">
            <a:spLocks noChangeArrowheads="1"/>
          </p:cNvSpPr>
          <p:nvPr/>
        </p:nvSpPr>
        <p:spPr bwMode="auto">
          <a:xfrm rot="5400000">
            <a:off x="3307556" y="5111557"/>
            <a:ext cx="91916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Ground finches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38" name="Text Box 26"/>
          <p:cNvSpPr txBox="1">
            <a:spLocks noChangeArrowheads="1"/>
          </p:cNvSpPr>
          <p:nvPr/>
        </p:nvSpPr>
        <p:spPr bwMode="auto">
          <a:xfrm rot="5400000">
            <a:off x="3758407" y="5097269"/>
            <a:ext cx="73501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Seed-eaters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sp>
        <p:nvSpPr>
          <p:cNvPr id="115739" name="Text Box 27"/>
          <p:cNvSpPr txBox="1">
            <a:spLocks noChangeArrowheads="1"/>
          </p:cNvSpPr>
          <p:nvPr/>
        </p:nvSpPr>
        <p:spPr bwMode="auto">
          <a:xfrm rot="5400000">
            <a:off x="4410869" y="4456520"/>
            <a:ext cx="849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Cactus-flower-eaters</a:t>
            </a:r>
            <a:endParaRPr lang="en-US" sz="900" b="1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7" name="Picture 9" descr="01_03dPropertiesOfLif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775" y="150813"/>
            <a:ext cx="3852863" cy="6554787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1-3d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179763" y="5992813"/>
            <a:ext cx="31496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Reproduction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 rot="10800000" flipV="1">
            <a:off x="3270250" y="6265863"/>
            <a:ext cx="168275" cy="15716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1-23</a:t>
            </a:r>
          </a:p>
        </p:txBody>
      </p:sp>
      <p:pic>
        <p:nvPicPr>
          <p:cNvPr id="113668" name="Picture 4" descr="01_23JaneGoodall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1895215"/>
            <a:ext cx="4343400" cy="48262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6" y="800100"/>
            <a:ext cx="5924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Methods of Science</a:t>
            </a:r>
          </a:p>
          <a:p>
            <a:r>
              <a:rPr lang="en-US" dirty="0" smtClean="0"/>
              <a:t>          Qualitative Methods</a:t>
            </a:r>
          </a:p>
          <a:p>
            <a:r>
              <a:rPr lang="en-US" dirty="0" smtClean="0"/>
              <a:t>           Jane </a:t>
            </a:r>
            <a:r>
              <a:rPr lang="en-US" dirty="0" err="1" smtClean="0"/>
              <a:t>Goodall</a:t>
            </a:r>
            <a:r>
              <a:rPr lang="en-US" dirty="0" smtClean="0"/>
              <a:t> and chimpanzees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1" name="Picture 9" descr="01_03ePropertiesOfLif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-180975"/>
            <a:ext cx="7581900" cy="5461502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1-3e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528763" y="5830888"/>
            <a:ext cx="40782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500" b="1" dirty="0">
                <a:latin typeface="Arial" charset="0"/>
              </a:rPr>
              <a:t>Growth and development</a:t>
            </a:r>
            <a:endParaRPr lang="en-US" sz="2500" b="1" dirty="0"/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355600" y="6043613"/>
            <a:ext cx="228600" cy="207962"/>
          </a:xfrm>
          <a:prstGeom prst="triangle">
            <a:avLst>
              <a:gd name="adj" fmla="val 52787"/>
            </a:avLst>
          </a:prstGeom>
          <a:solidFill>
            <a:srgbClr val="8DA4D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64" name="Picture 48" descr="01_03fPropertiesOfLif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212725"/>
            <a:ext cx="7816850" cy="6584950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 w="31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1-3f</a:t>
            </a:r>
          </a:p>
        </p:txBody>
      </p:sp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1069975" y="6181725"/>
            <a:ext cx="29924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500" b="1" dirty="0">
                <a:solidFill>
                  <a:schemeClr val="bg1"/>
                </a:solidFill>
                <a:latin typeface="Arial" charset="0"/>
              </a:rPr>
              <a:t>Energy processing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60465" name="AutoShape 49"/>
          <p:cNvSpPr>
            <a:spLocks noChangeArrowheads="1"/>
          </p:cNvSpPr>
          <p:nvPr/>
        </p:nvSpPr>
        <p:spPr bwMode="auto">
          <a:xfrm rot="10800000" flipV="1">
            <a:off x="779463" y="6281738"/>
            <a:ext cx="190500" cy="168275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3" name="Picture 23" descr="01_03gPropertiesOfLif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425" y="533400"/>
            <a:ext cx="4478337" cy="5822447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 flipH="1">
            <a:off x="276225" y="3152774"/>
            <a:ext cx="145806" cy="476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 flipV="1">
            <a:off x="1371601" y="4895850"/>
            <a:ext cx="85724" cy="247649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2681288" y="5940425"/>
            <a:ext cx="283368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500" b="1" dirty="0">
                <a:solidFill>
                  <a:schemeClr val="bg1"/>
                </a:solidFill>
                <a:latin typeface="Arial" charset="0"/>
              </a:rPr>
              <a:t>Regulation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61462" name="Picture 22" descr="triangle_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333625" y="6005513"/>
            <a:ext cx="201613" cy="20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in the Study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Themes connect the concepts of biology.</a:t>
            </a:r>
          </a:p>
          <a:p>
            <a:pPr lvl="1"/>
            <a:r>
              <a:rPr lang="en-US" b="1" dirty="0" smtClean="0"/>
              <a:t>The study of life extends from microscopic scale to the entire living planet.  New properties emerge at each level.</a:t>
            </a:r>
          </a:p>
          <a:p>
            <a:pPr lvl="1"/>
            <a:r>
              <a:rPr lang="en-US" sz="2400" b="1" dirty="0" smtClean="0"/>
              <a:t>Organisms interact with their environments, exchanging matter and energy.</a:t>
            </a:r>
          </a:p>
          <a:p>
            <a:pPr lvl="1"/>
            <a:r>
              <a:rPr lang="en-US" b="1" dirty="0" smtClean="0"/>
              <a:t>Structure and function are correlated at all levels of biological organization.</a:t>
            </a:r>
          </a:p>
          <a:p>
            <a:pPr lvl="1"/>
            <a:r>
              <a:rPr lang="en-US" sz="2400" b="1" dirty="0" smtClean="0"/>
              <a:t>The continuity of life is based on heritable information in the form of DNA.</a:t>
            </a:r>
          </a:p>
          <a:p>
            <a:pPr lvl="1"/>
            <a:r>
              <a:rPr lang="en-US" b="1" dirty="0" smtClean="0"/>
              <a:t>Feedback mechanisms regulate biological systems.</a:t>
            </a:r>
          </a:p>
          <a:p>
            <a:pPr lvl="1"/>
            <a:r>
              <a:rPr lang="en-US" b="1" dirty="0" smtClean="0"/>
              <a:t>THE CORE THEME:  Evolution accounts for the unity and diversity of life.</a:t>
            </a:r>
          </a:p>
          <a:p>
            <a:pPr lvl="1"/>
            <a:endParaRPr lang="en-US" sz="2400" b="1" dirty="0" smtClean="0"/>
          </a:p>
          <a:p>
            <a:pPr lvl="1"/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2737</TotalTime>
  <Words>1243</Words>
  <Application>Microsoft Office PowerPoint</Application>
  <PresentationFormat>On-screen Show (4:3)</PresentationFormat>
  <Paragraphs>296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Times</vt:lpstr>
      <vt:lpstr>Arial</vt:lpstr>
      <vt:lpstr>ヒラギノ角ゴ Pro W3</vt:lpstr>
      <vt:lpstr>Symbol</vt:lpstr>
      <vt:lpstr>Apex</vt:lpstr>
      <vt:lpstr>What constitutes life?</vt:lpstr>
      <vt:lpstr>Fig. 1-3a</vt:lpstr>
      <vt:lpstr>Fig. 1-3b</vt:lpstr>
      <vt:lpstr>Fig. 1-3c</vt:lpstr>
      <vt:lpstr>Fig. 1-3d</vt:lpstr>
      <vt:lpstr>Fig. 1-3e</vt:lpstr>
      <vt:lpstr>Fig. 1-3f</vt:lpstr>
      <vt:lpstr>Slide 8</vt:lpstr>
      <vt:lpstr>Themes in the Study of Life</vt:lpstr>
      <vt:lpstr>Biological levels of organization</vt:lpstr>
      <vt:lpstr>Fig. 1-4c</vt:lpstr>
      <vt:lpstr>Fig. 1-4d</vt:lpstr>
      <vt:lpstr>Fig. 1-4e</vt:lpstr>
      <vt:lpstr>Fig. 1-4f</vt:lpstr>
      <vt:lpstr>Fig. 1-4g</vt:lpstr>
      <vt:lpstr>Fig. 1-4h</vt:lpstr>
      <vt:lpstr>Fig. 1-4i</vt:lpstr>
      <vt:lpstr>Fig. 1-4j</vt:lpstr>
      <vt:lpstr>Fig. 1-4k</vt:lpstr>
      <vt:lpstr>Fig. 1-4l</vt:lpstr>
      <vt:lpstr>Organisms exchange matter and energy</vt:lpstr>
      <vt:lpstr>Fig. 1-5</vt:lpstr>
      <vt:lpstr>Stucture and function are correlated </vt:lpstr>
      <vt:lpstr>Fig. 1-6a</vt:lpstr>
      <vt:lpstr>Fig. 1-6b</vt:lpstr>
      <vt:lpstr>Fig. 1-6c</vt:lpstr>
      <vt:lpstr>Fig. 1-6d</vt:lpstr>
      <vt:lpstr>Cells are the basic unit of structure and function </vt:lpstr>
      <vt:lpstr>Fig. 1-8</vt:lpstr>
      <vt:lpstr>Dna is the substance of genes, the unit of inheritance that transmits information from parents to offspring </vt:lpstr>
      <vt:lpstr>Fig. 1-9</vt:lpstr>
      <vt:lpstr>Fig. 1-10</vt:lpstr>
      <vt:lpstr>Feedback mechanisms regulate biological systems</vt:lpstr>
      <vt:lpstr>Fig. 1-13a</vt:lpstr>
      <vt:lpstr>Fig. 1-13b</vt:lpstr>
      <vt:lpstr>Evolution accounts for the unity and diversity of life.</vt:lpstr>
      <vt:lpstr>Fig. 1-14</vt:lpstr>
      <vt:lpstr>There are three domains of life.</vt:lpstr>
      <vt:lpstr>Fig. 1-15a</vt:lpstr>
      <vt:lpstr>Fig. 1-15b</vt:lpstr>
      <vt:lpstr>The Domain Eukarya</vt:lpstr>
      <vt:lpstr>Fig. 1-15d</vt:lpstr>
      <vt:lpstr>Fig. 1-15e</vt:lpstr>
      <vt:lpstr>Fig. 1-15f</vt:lpstr>
      <vt:lpstr>Fig. 1-15g</vt:lpstr>
      <vt:lpstr>Charles darwin and the theory of natural selection</vt:lpstr>
      <vt:lpstr>Fig. 1-18</vt:lpstr>
      <vt:lpstr>Fig. 1-20</vt:lpstr>
      <vt:lpstr>Fig. 1-22</vt:lpstr>
      <vt:lpstr>Fig. 1-23</vt:lpstr>
    </vt:vector>
  </TitlesOfParts>
  <Company>PIT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01-10b</dc:title>
  <dc:creator>System_70</dc:creator>
  <cp:lastModifiedBy>Sallys</cp:lastModifiedBy>
  <cp:revision>346</cp:revision>
  <cp:lastPrinted>2006-01-31T17:29:50Z</cp:lastPrinted>
  <dcterms:created xsi:type="dcterms:W3CDTF">2005-12-12T21:42:59Z</dcterms:created>
  <dcterms:modified xsi:type="dcterms:W3CDTF">2010-08-13T00:40:10Z</dcterms:modified>
</cp:coreProperties>
</file>