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71" autoAdjust="0"/>
  </p:normalViewPr>
  <p:slideViewPr>
    <p:cSldViewPr>
      <p:cViewPr>
        <p:scale>
          <a:sx n="66" d="100"/>
          <a:sy n="66" d="100"/>
        </p:scale>
        <p:origin x="-1272"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2C3635-81EA-4E1B-AB51-F545C6EC38C4}" type="datetimeFigureOut">
              <a:rPr lang="en-US" smtClean="0"/>
              <a:t>10/3/2010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904DB-8CC5-4D57-BFFB-943940997984}" type="slidenum">
              <a:rPr lang="en-US" smtClean="0"/>
              <a:t>‹#›</a:t>
            </a:fld>
            <a:endParaRPr lang="en-US"/>
          </a:p>
        </p:txBody>
      </p:sp>
    </p:spTree>
    <p:extLst>
      <p:ext uri="{BB962C8B-B14F-4D97-AF65-F5344CB8AC3E}">
        <p14:creationId xmlns:p14="http://schemas.microsoft.com/office/powerpoint/2010/main" val="399018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904DB-8CC5-4D57-BFFB-943940997984}" type="slidenum">
              <a:rPr lang="en-US" smtClean="0"/>
              <a:t>5</a:t>
            </a:fld>
            <a:endParaRPr lang="en-US"/>
          </a:p>
        </p:txBody>
      </p:sp>
    </p:spTree>
    <p:extLst>
      <p:ext uri="{BB962C8B-B14F-4D97-AF65-F5344CB8AC3E}">
        <p14:creationId xmlns:p14="http://schemas.microsoft.com/office/powerpoint/2010/main" val="219017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0C8E523-403E-499B-9721-CDA5EF130519}" type="datetimeFigureOut">
              <a:rPr lang="en-US" smtClean="0"/>
              <a:t>10/3/2010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4D3FFE0-3929-4938-8E12-8C5CA527F86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C8E523-403E-499B-9721-CDA5EF130519}" type="datetimeFigureOut">
              <a:rPr lang="en-US" smtClean="0"/>
              <a:t>10/3/2010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3FFE0-3929-4938-8E12-8C5CA527F8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C8E523-403E-499B-9721-CDA5EF130519}" type="datetimeFigureOut">
              <a:rPr lang="en-US" smtClean="0"/>
              <a:t>10/3/2010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3FFE0-3929-4938-8E12-8C5CA527F8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C8E523-403E-499B-9721-CDA5EF130519}" type="datetimeFigureOut">
              <a:rPr lang="en-US" smtClean="0"/>
              <a:t>10/3/2010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3FFE0-3929-4938-8E12-8C5CA527F8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C8E523-403E-499B-9721-CDA5EF130519}" type="datetimeFigureOut">
              <a:rPr lang="en-US" smtClean="0"/>
              <a:t>10/3/2010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4D3FFE0-3929-4938-8E12-8C5CA527F86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C8E523-403E-499B-9721-CDA5EF130519}" type="datetimeFigureOut">
              <a:rPr lang="en-US" smtClean="0"/>
              <a:t>10/3/2010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3FFE0-3929-4938-8E12-8C5CA527F8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0C8E523-403E-499B-9721-CDA5EF130519}" type="datetimeFigureOut">
              <a:rPr lang="en-US" smtClean="0"/>
              <a:t>10/3/2010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3FFE0-3929-4938-8E12-8C5CA527F8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C8E523-403E-499B-9721-CDA5EF130519}" type="datetimeFigureOut">
              <a:rPr lang="en-US" smtClean="0"/>
              <a:t>10/3/2010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3FFE0-3929-4938-8E12-8C5CA527F8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8E523-403E-499B-9721-CDA5EF130519}" type="datetimeFigureOut">
              <a:rPr lang="en-US" smtClean="0"/>
              <a:t>10/3/2010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3FFE0-3929-4938-8E12-8C5CA527F8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C8E523-403E-499B-9721-CDA5EF130519}" type="datetimeFigureOut">
              <a:rPr lang="en-US" smtClean="0"/>
              <a:t>10/3/2010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3FFE0-3929-4938-8E12-8C5CA527F8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C8E523-403E-499B-9721-CDA5EF130519}" type="datetimeFigureOut">
              <a:rPr lang="en-US" smtClean="0"/>
              <a:t>10/3/2010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3FFE0-3929-4938-8E12-8C5CA527F8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0C8E523-403E-499B-9721-CDA5EF130519}" type="datetimeFigureOut">
              <a:rPr lang="en-US" smtClean="0"/>
              <a:t>10/3/2010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4D3FFE0-3929-4938-8E12-8C5CA527F86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history of life on earth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19400"/>
            <a:ext cx="3982544"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307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Miller and Urey</a:t>
            </a:r>
            <a:endParaRPr lang="en-US" sz="4800" dirty="0"/>
          </a:p>
        </p:txBody>
      </p:sp>
      <p:sp>
        <p:nvSpPr>
          <p:cNvPr id="3" name="Content Placeholder 2"/>
          <p:cNvSpPr>
            <a:spLocks noGrp="1"/>
          </p:cNvSpPr>
          <p:nvPr>
            <p:ph idx="1"/>
          </p:nvPr>
        </p:nvSpPr>
        <p:spPr>
          <a:xfrm>
            <a:off x="457200" y="1143000"/>
            <a:ext cx="8229600" cy="4709160"/>
          </a:xfrm>
        </p:spPr>
        <p:txBody>
          <a:bodyPr>
            <a:normAutofit/>
          </a:bodyPr>
          <a:lstStyle/>
          <a:p>
            <a:r>
              <a:rPr lang="en-US" sz="3600" dirty="0" smtClean="0"/>
              <a:t>Tested </a:t>
            </a:r>
            <a:r>
              <a:rPr lang="en-US" sz="3600" dirty="0" err="1" smtClean="0"/>
              <a:t>Oparin</a:t>
            </a:r>
            <a:r>
              <a:rPr lang="en-US" sz="3600" dirty="0" smtClean="0"/>
              <a:t> and Haldane’s theory and produced a variety of amino acids.</a:t>
            </a:r>
            <a:endParaRPr 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62200"/>
            <a:ext cx="4267200" cy="429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57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Fossil Record Documents the history of life on Earth.</a:t>
            </a:r>
            <a:endParaRPr lang="en-US" sz="4400" dirty="0"/>
          </a:p>
        </p:txBody>
      </p:sp>
      <p:sp>
        <p:nvSpPr>
          <p:cNvPr id="3" name="Content Placeholder 2"/>
          <p:cNvSpPr>
            <a:spLocks noGrp="1"/>
          </p:cNvSpPr>
          <p:nvPr>
            <p:ph idx="1"/>
          </p:nvPr>
        </p:nvSpPr>
        <p:spPr/>
        <p:txBody>
          <a:bodyPr>
            <a:normAutofit/>
          </a:bodyPr>
          <a:lstStyle/>
          <a:p>
            <a:r>
              <a:rPr lang="en-US" sz="3600" dirty="0" smtClean="0"/>
              <a:t>Fossil record is the sequence in which fossils occur in undisturbed sedimentary rock.</a:t>
            </a:r>
          </a:p>
          <a:p>
            <a:r>
              <a:rPr lang="en-US" sz="3600" dirty="0" smtClean="0"/>
              <a:t>Fossil record is </a:t>
            </a:r>
            <a:r>
              <a:rPr lang="en-US" sz="3600" dirty="0" err="1" smtClean="0"/>
              <a:t>imcomplete</a:t>
            </a:r>
            <a:r>
              <a:rPr lang="en-US" sz="3600" dirty="0" smtClean="0"/>
              <a:t> because most fossils are remains of organisms with hard shells or bony skeleton.</a:t>
            </a:r>
            <a:endParaRPr lang="en-US" sz="3600" dirty="0"/>
          </a:p>
        </p:txBody>
      </p:sp>
    </p:spTree>
    <p:extLst>
      <p:ext uri="{BB962C8B-B14F-4D97-AF65-F5344CB8AC3E}">
        <p14:creationId xmlns:p14="http://schemas.microsoft.com/office/powerpoint/2010/main" val="292121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Dating</a:t>
            </a:r>
            <a:endParaRPr lang="en-US" dirty="0"/>
          </a:p>
        </p:txBody>
      </p:sp>
      <p:sp>
        <p:nvSpPr>
          <p:cNvPr id="3" name="Content Placeholder 2"/>
          <p:cNvSpPr>
            <a:spLocks noGrp="1"/>
          </p:cNvSpPr>
          <p:nvPr>
            <p:ph idx="1"/>
          </p:nvPr>
        </p:nvSpPr>
        <p:spPr/>
        <p:txBody>
          <a:bodyPr>
            <a:normAutofit/>
          </a:bodyPr>
          <a:lstStyle/>
          <a:p>
            <a:r>
              <a:rPr lang="en-US" sz="3600" dirty="0" smtClean="0"/>
              <a:t>Uses the strata of rocks to determine relative age of fossils.</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0"/>
            <a:ext cx="5772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29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Radiometric Dating</a:t>
            </a:r>
            <a:endParaRPr lang="en-US" dirty="0"/>
          </a:p>
        </p:txBody>
      </p:sp>
      <p:sp>
        <p:nvSpPr>
          <p:cNvPr id="3" name="Content Placeholder 2"/>
          <p:cNvSpPr>
            <a:spLocks noGrp="1"/>
          </p:cNvSpPr>
          <p:nvPr>
            <p:ph idx="1"/>
          </p:nvPr>
        </p:nvSpPr>
        <p:spPr/>
        <p:txBody>
          <a:bodyPr>
            <a:normAutofit/>
          </a:bodyPr>
          <a:lstStyle/>
          <a:p>
            <a:r>
              <a:rPr lang="en-US" sz="3600" dirty="0" smtClean="0"/>
              <a:t>Uses the decay of radioactive isotopes to determine the age of rocks or fossils.</a:t>
            </a:r>
          </a:p>
          <a:p>
            <a:endParaRPr lang="en-US" sz="3600" dirty="0" smtClean="0"/>
          </a:p>
          <a:p>
            <a:r>
              <a:rPr lang="en-US" sz="3600" dirty="0" smtClean="0"/>
              <a:t>It is based on the rate of decay or half-life of the isotope.</a:t>
            </a:r>
            <a:endParaRPr lang="en-US" sz="3600" dirty="0"/>
          </a:p>
        </p:txBody>
      </p:sp>
    </p:spTree>
    <p:extLst>
      <p:ext uri="{BB962C8B-B14F-4D97-AF65-F5344CB8AC3E}">
        <p14:creationId xmlns:p14="http://schemas.microsoft.com/office/powerpoint/2010/main" val="284479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571500"/>
            <a:ext cx="741838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03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3800475" cy="59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066800"/>
            <a:ext cx="408139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 in Life’s History</a:t>
            </a:r>
            <a:endParaRPr lang="en-US" dirty="0"/>
          </a:p>
        </p:txBody>
      </p:sp>
      <p:sp>
        <p:nvSpPr>
          <p:cNvPr id="3" name="Content Placeholder 2"/>
          <p:cNvSpPr>
            <a:spLocks noGrp="1"/>
          </p:cNvSpPr>
          <p:nvPr>
            <p:ph idx="1"/>
          </p:nvPr>
        </p:nvSpPr>
        <p:spPr/>
        <p:txBody>
          <a:bodyPr>
            <a:normAutofit/>
          </a:bodyPr>
          <a:lstStyle/>
          <a:p>
            <a:r>
              <a:rPr lang="en-US" sz="3600" dirty="0" smtClean="0"/>
              <a:t>Earliest living organisms were prokaryotes.</a:t>
            </a:r>
          </a:p>
          <a:p>
            <a:r>
              <a:rPr lang="en-US" sz="3600" dirty="0" smtClean="0"/>
              <a:t>About </a:t>
            </a:r>
            <a:r>
              <a:rPr lang="en-US" sz="3600" dirty="0" smtClean="0">
                <a:solidFill>
                  <a:srgbClr val="FF0000"/>
                </a:solidFill>
              </a:rPr>
              <a:t>2.7 billion years age</a:t>
            </a:r>
            <a:r>
              <a:rPr lang="en-US" sz="3600" dirty="0" smtClean="0"/>
              <a:t>, oxygen began to accumulate in the Earth’s atmosphere do to development of </a:t>
            </a:r>
            <a:r>
              <a:rPr lang="en-US" sz="3600" dirty="0" smtClean="0">
                <a:solidFill>
                  <a:srgbClr val="FF0000"/>
                </a:solidFill>
              </a:rPr>
              <a:t>photosynthetic organisms.</a:t>
            </a:r>
          </a:p>
          <a:p>
            <a:r>
              <a:rPr lang="en-US" sz="3600" dirty="0" smtClean="0">
                <a:solidFill>
                  <a:srgbClr val="FF0000"/>
                </a:solidFill>
              </a:rPr>
              <a:t>First Eukaryotes </a:t>
            </a:r>
            <a:r>
              <a:rPr lang="en-US" sz="3600" dirty="0" smtClean="0"/>
              <a:t>appeared about </a:t>
            </a:r>
            <a:r>
              <a:rPr lang="en-US" sz="3600" dirty="0" smtClean="0">
                <a:solidFill>
                  <a:srgbClr val="FF0000"/>
                </a:solidFill>
              </a:rPr>
              <a:t>2.1 billion years ago.</a:t>
            </a:r>
            <a:endParaRPr lang="en-US" sz="3600" dirty="0">
              <a:solidFill>
                <a:srgbClr val="FF0000"/>
              </a:solidFill>
            </a:endParaRPr>
          </a:p>
        </p:txBody>
      </p:sp>
    </p:spTree>
    <p:extLst>
      <p:ext uri="{BB962C8B-B14F-4D97-AF65-F5344CB8AC3E}">
        <p14:creationId xmlns:p14="http://schemas.microsoft.com/office/powerpoint/2010/main" val="111880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smtClean="0">
                <a:solidFill>
                  <a:schemeClr val="accent1">
                    <a:lumMod val="60000"/>
                    <a:lumOff val="40000"/>
                  </a:schemeClr>
                </a:solidFill>
              </a:rPr>
              <a:t>Endosymbiotic</a:t>
            </a:r>
            <a:r>
              <a:rPr lang="en-US" sz="4400" dirty="0" smtClean="0">
                <a:solidFill>
                  <a:schemeClr val="accent1">
                    <a:lumMod val="60000"/>
                    <a:lumOff val="40000"/>
                  </a:schemeClr>
                </a:solidFill>
              </a:rPr>
              <a:t> Theory</a:t>
            </a:r>
            <a:br>
              <a:rPr lang="en-US" sz="4400" dirty="0" smtClean="0">
                <a:solidFill>
                  <a:schemeClr val="accent1">
                    <a:lumMod val="60000"/>
                    <a:lumOff val="40000"/>
                  </a:schemeClr>
                </a:solidFill>
              </a:rPr>
            </a:br>
            <a:endParaRPr lang="en-US" sz="4400" dirty="0">
              <a:solidFill>
                <a:schemeClr val="accent1">
                  <a:lumMod val="60000"/>
                  <a:lumOff val="40000"/>
                </a:schemeClr>
              </a:solidFill>
            </a:endParaRPr>
          </a:p>
        </p:txBody>
      </p:sp>
      <p:sp>
        <p:nvSpPr>
          <p:cNvPr id="3" name="Content Placeholder 2"/>
          <p:cNvSpPr>
            <a:spLocks noGrp="1"/>
          </p:cNvSpPr>
          <p:nvPr>
            <p:ph idx="1"/>
          </p:nvPr>
        </p:nvSpPr>
        <p:spPr>
          <a:xfrm>
            <a:off x="609600" y="1143000"/>
            <a:ext cx="7924800" cy="2438400"/>
          </a:xfrm>
        </p:spPr>
        <p:txBody>
          <a:bodyPr>
            <a:normAutofit fontScale="92500"/>
          </a:bodyPr>
          <a:lstStyle/>
          <a:p>
            <a:r>
              <a:rPr lang="en-US" sz="3600" dirty="0" smtClean="0"/>
              <a:t>Proposes that mitochondria and plastids (chloroplasts) were formally small prokaryotes that began living symbiotically within larger cells.</a:t>
            </a:r>
            <a:endParaRPr lang="en-US" sz="3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52800"/>
            <a:ext cx="5410200" cy="330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193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for the </a:t>
            </a:r>
            <a:r>
              <a:rPr lang="en-US" dirty="0" err="1" smtClean="0"/>
              <a:t>Endosymbiotic</a:t>
            </a:r>
            <a:r>
              <a:rPr lang="en-US" dirty="0" smtClean="0"/>
              <a:t> Theory</a:t>
            </a:r>
            <a:endParaRPr lang="en-US" dirty="0"/>
          </a:p>
        </p:txBody>
      </p:sp>
      <p:sp>
        <p:nvSpPr>
          <p:cNvPr id="3" name="Content Placeholder 2"/>
          <p:cNvSpPr>
            <a:spLocks noGrp="1"/>
          </p:cNvSpPr>
          <p:nvPr>
            <p:ph idx="1"/>
          </p:nvPr>
        </p:nvSpPr>
        <p:spPr/>
        <p:txBody>
          <a:bodyPr>
            <a:normAutofit fontScale="85000" lnSpcReduction="20000"/>
          </a:bodyPr>
          <a:lstStyle/>
          <a:p>
            <a:r>
              <a:rPr lang="en-US" sz="3600" dirty="0" smtClean="0"/>
              <a:t>Both organelles have </a:t>
            </a:r>
            <a:r>
              <a:rPr lang="en-US" sz="3600" dirty="0" smtClean="0">
                <a:solidFill>
                  <a:srgbClr val="FF0000"/>
                </a:solidFill>
              </a:rPr>
              <a:t>enzymes and transport systems </a:t>
            </a:r>
            <a:r>
              <a:rPr lang="en-US" sz="3600" dirty="0" smtClean="0"/>
              <a:t>homologous to those found in the plasma membrane of living prokaryotes.</a:t>
            </a:r>
          </a:p>
          <a:p>
            <a:r>
              <a:rPr lang="en-US" sz="3600" dirty="0" smtClean="0"/>
              <a:t>Both replicate by a splitting process called </a:t>
            </a:r>
            <a:r>
              <a:rPr lang="en-US" sz="3600" dirty="0" smtClean="0">
                <a:solidFill>
                  <a:srgbClr val="FF0000"/>
                </a:solidFill>
              </a:rPr>
              <a:t>fission.</a:t>
            </a:r>
          </a:p>
          <a:p>
            <a:r>
              <a:rPr lang="en-US" sz="3600" dirty="0" smtClean="0"/>
              <a:t>Both contain a </a:t>
            </a:r>
            <a:r>
              <a:rPr lang="en-US" sz="3600" dirty="0" smtClean="0">
                <a:solidFill>
                  <a:srgbClr val="FF0000"/>
                </a:solidFill>
              </a:rPr>
              <a:t>single, circular DNA </a:t>
            </a:r>
            <a:r>
              <a:rPr lang="en-US" sz="3600" dirty="0" smtClean="0"/>
              <a:t>molecule not associated with proteins, as in eukaryotes.</a:t>
            </a:r>
          </a:p>
          <a:p>
            <a:r>
              <a:rPr lang="en-US" sz="3600" dirty="0" smtClean="0"/>
              <a:t>Both have their own </a:t>
            </a:r>
            <a:r>
              <a:rPr lang="en-US" sz="3600" dirty="0" smtClean="0">
                <a:solidFill>
                  <a:srgbClr val="FF0000"/>
                </a:solidFill>
              </a:rPr>
              <a:t>ribosomes </a:t>
            </a:r>
            <a:r>
              <a:rPr lang="en-US" sz="3600" dirty="0" smtClean="0"/>
              <a:t>which are different from eukaryotic ribosomes</a:t>
            </a:r>
          </a:p>
          <a:p>
            <a:endParaRPr lang="en-US" sz="3600" dirty="0"/>
          </a:p>
        </p:txBody>
      </p:sp>
    </p:spTree>
    <p:extLst>
      <p:ext uri="{BB962C8B-B14F-4D97-AF65-F5344CB8AC3E}">
        <p14:creationId xmlns:p14="http://schemas.microsoft.com/office/powerpoint/2010/main" val="234714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US" dirty="0" smtClean="0"/>
              <a:t/>
            </a:r>
            <a:br>
              <a:rPr lang="en-US" dirty="0" smtClean="0"/>
            </a:br>
            <a:r>
              <a:rPr lang="en-US" dirty="0" smtClean="0"/>
              <a:t>Multicellular Eukaryotes evolved 1.2 billion years ago.</a:t>
            </a:r>
            <a:br>
              <a:rPr lang="en-US" dirty="0" smtClean="0"/>
            </a:br>
            <a:r>
              <a:rPr lang="en-US" dirty="0"/>
              <a:t/>
            </a:r>
            <a:br>
              <a:rPr lang="en-US" dirty="0"/>
            </a:br>
            <a:r>
              <a:rPr lang="en-US" dirty="0" smtClean="0"/>
              <a:t>The </a:t>
            </a:r>
            <a:r>
              <a:rPr lang="en-US" dirty="0" err="1" smtClean="0"/>
              <a:t>coloniztion</a:t>
            </a:r>
            <a:r>
              <a:rPr lang="en-US" dirty="0" smtClean="0"/>
              <a:t> of land occurred about 500 million years ago, when plants, fungi and animals began to appear on Earth.</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1524000" y="5791200"/>
            <a:ext cx="7162800" cy="518160"/>
          </a:xfrm>
        </p:spPr>
        <p:txBody>
          <a:bodyPr/>
          <a:lstStyle/>
          <a:p>
            <a:endParaRPr lang="en-US" dirty="0"/>
          </a:p>
        </p:txBody>
      </p:sp>
    </p:spTree>
    <p:extLst>
      <p:ext uri="{BB962C8B-B14F-4D97-AF65-F5344CB8AC3E}">
        <p14:creationId xmlns:p14="http://schemas.microsoft.com/office/powerpoint/2010/main" val="157760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Conditions on early Earth made the Origin of Life possible.</a:t>
            </a:r>
            <a:endParaRPr lang="en-US" dirty="0"/>
          </a:p>
        </p:txBody>
      </p:sp>
      <p:sp>
        <p:nvSpPr>
          <p:cNvPr id="3" name="Content Placeholder 2"/>
          <p:cNvSpPr>
            <a:spLocks noGrp="1"/>
          </p:cNvSpPr>
          <p:nvPr>
            <p:ph idx="1"/>
          </p:nvPr>
        </p:nvSpPr>
        <p:spPr/>
        <p:txBody>
          <a:bodyPr>
            <a:normAutofit fontScale="85000" lnSpcReduction="10000"/>
          </a:bodyPr>
          <a:lstStyle/>
          <a:p>
            <a:r>
              <a:rPr lang="en-US" sz="3600" dirty="0" smtClean="0"/>
              <a:t>Current theory about how life on Earth began.</a:t>
            </a:r>
          </a:p>
          <a:p>
            <a:pPr lvl="2"/>
            <a:r>
              <a:rPr lang="en-US" sz="3000" dirty="0" smtClean="0"/>
              <a:t>Earth formed about 4.6 billion years ago.</a:t>
            </a:r>
          </a:p>
          <a:p>
            <a:pPr lvl="2"/>
            <a:r>
              <a:rPr lang="en-US" sz="3000" dirty="0" smtClean="0"/>
              <a:t>Earth was too hot and still being bombarded by meteors, any water evaporated.</a:t>
            </a:r>
          </a:p>
          <a:p>
            <a:pPr lvl="2"/>
            <a:r>
              <a:rPr lang="en-US" sz="3000" dirty="0" smtClean="0"/>
              <a:t>Planet gradually cooled and seas formed.  </a:t>
            </a:r>
          </a:p>
          <a:p>
            <a:pPr lvl="2"/>
            <a:r>
              <a:rPr lang="en-US" sz="3000" dirty="0" smtClean="0"/>
              <a:t>Many volcanic eruptions.</a:t>
            </a:r>
          </a:p>
          <a:p>
            <a:pPr lvl="2"/>
            <a:r>
              <a:rPr lang="en-US" sz="3000" dirty="0" smtClean="0"/>
              <a:t>Atmosphere contained nitrogen, carbon dioxide, methane, ammonia, hydrogen, and hydrogen sulfide.  (Most hydrogen escaped into space)</a:t>
            </a:r>
          </a:p>
          <a:p>
            <a:pPr lvl="2"/>
            <a:endParaRPr lang="en-US" sz="3000" dirty="0" smtClean="0"/>
          </a:p>
          <a:p>
            <a:pPr lvl="1"/>
            <a:endParaRPr lang="en-US" sz="3200" dirty="0"/>
          </a:p>
        </p:txBody>
      </p:sp>
    </p:spTree>
    <p:extLst>
      <p:ext uri="{BB962C8B-B14F-4D97-AF65-F5344CB8AC3E}">
        <p14:creationId xmlns:p14="http://schemas.microsoft.com/office/powerpoint/2010/main" val="879447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6137"/>
            <a:ext cx="5105400" cy="674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1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Rise and Fall of dominant groups reflect the action of continental drift, mass extinctions, and adaptive radiations.</a:t>
            </a:r>
            <a:endParaRPr lang="en-US" dirty="0"/>
          </a:p>
        </p:txBody>
      </p:sp>
      <p:sp>
        <p:nvSpPr>
          <p:cNvPr id="3" name="Content Placeholder 2"/>
          <p:cNvSpPr>
            <a:spLocks noGrp="1"/>
          </p:cNvSpPr>
          <p:nvPr>
            <p:ph idx="1"/>
          </p:nvPr>
        </p:nvSpPr>
        <p:spPr>
          <a:xfrm>
            <a:off x="152400" y="2819400"/>
            <a:ext cx="8534400" cy="3489960"/>
          </a:xfrm>
        </p:spPr>
        <p:txBody>
          <a:bodyPr>
            <a:normAutofit fontScale="70000" lnSpcReduction="20000"/>
          </a:bodyPr>
          <a:lstStyle/>
          <a:p>
            <a:r>
              <a:rPr lang="en-US" sz="3600" dirty="0" smtClean="0">
                <a:solidFill>
                  <a:srgbClr val="FF0000"/>
                </a:solidFill>
              </a:rPr>
              <a:t>Continental Drift</a:t>
            </a:r>
            <a:r>
              <a:rPr lang="en-US" sz="3600" dirty="0" smtClean="0"/>
              <a:t>:  movement of the Earth’s great plates that float on the hot underlying mantle.</a:t>
            </a:r>
          </a:p>
          <a:p>
            <a:endParaRPr lang="en-US" sz="3600" dirty="0" smtClean="0"/>
          </a:p>
          <a:p>
            <a:r>
              <a:rPr lang="en-US" sz="3600" dirty="0" smtClean="0">
                <a:solidFill>
                  <a:srgbClr val="FF0000"/>
                </a:solidFill>
              </a:rPr>
              <a:t>Mass Extinction</a:t>
            </a:r>
            <a:r>
              <a:rPr lang="en-US" sz="3600" dirty="0" smtClean="0"/>
              <a:t>:  loss of large number of species in a short period of time.</a:t>
            </a:r>
          </a:p>
          <a:p>
            <a:endParaRPr lang="en-US" sz="3600" dirty="0" smtClean="0"/>
          </a:p>
          <a:p>
            <a:r>
              <a:rPr lang="en-US" sz="3600" dirty="0" smtClean="0">
                <a:solidFill>
                  <a:srgbClr val="FF0000"/>
                </a:solidFill>
              </a:rPr>
              <a:t>Adaptive Radiations</a:t>
            </a:r>
            <a:r>
              <a:rPr lang="en-US" sz="3600" dirty="0" smtClean="0"/>
              <a:t>:  periods of evolutionary change in which groups of organisms form many new species whose adaptations allow them to fill different ecological niches.</a:t>
            </a:r>
            <a:endParaRPr lang="en-US" sz="3600" dirty="0"/>
          </a:p>
        </p:txBody>
      </p:sp>
    </p:spTree>
    <p:extLst>
      <p:ext uri="{BB962C8B-B14F-4D97-AF65-F5344CB8AC3E}">
        <p14:creationId xmlns:p14="http://schemas.microsoft.com/office/powerpoint/2010/main" val="3265448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Continental Drift</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199" y="1143000"/>
            <a:ext cx="8229600" cy="2133600"/>
          </a:xfrm>
        </p:spPr>
        <p:txBody>
          <a:bodyPr>
            <a:normAutofit fontScale="70000" lnSpcReduction="20000"/>
          </a:bodyPr>
          <a:lstStyle/>
          <a:p>
            <a:r>
              <a:rPr lang="en-US" sz="3600" dirty="0" smtClean="0"/>
              <a:t>Alters habitat and promotes allopatric speciation.</a:t>
            </a:r>
          </a:p>
          <a:p>
            <a:r>
              <a:rPr lang="en-US" sz="3600" dirty="0" smtClean="0"/>
              <a:t>Explains </a:t>
            </a:r>
            <a:r>
              <a:rPr lang="en-US" sz="3600" dirty="0" err="1" smtClean="0"/>
              <a:t>disjunct</a:t>
            </a:r>
            <a:r>
              <a:rPr lang="en-US" sz="3600" dirty="0" smtClean="0"/>
              <a:t> geographic distribution of certain species.</a:t>
            </a:r>
          </a:p>
          <a:p>
            <a:r>
              <a:rPr lang="en-US" sz="3600" dirty="0" smtClean="0"/>
              <a:t>Explains why no placental mammals are indigenous to </a:t>
            </a:r>
            <a:r>
              <a:rPr lang="en-US" sz="3600" dirty="0" err="1" smtClean="0"/>
              <a:t>Austrailia</a:t>
            </a:r>
            <a:r>
              <a:rPr lang="en-US" sz="3600" dirty="0" smtClean="0"/>
              <a:t>.</a:t>
            </a:r>
            <a:endParaRPr lang="en-US" sz="3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838200" y="2971800"/>
            <a:ext cx="751034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329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Mass Extinction</a:t>
            </a:r>
            <a:endParaRPr lang="en-US" dirty="0"/>
          </a:p>
        </p:txBody>
      </p:sp>
      <p:sp>
        <p:nvSpPr>
          <p:cNvPr id="3" name="Content Placeholder 2"/>
          <p:cNvSpPr>
            <a:spLocks noGrp="1"/>
          </p:cNvSpPr>
          <p:nvPr>
            <p:ph idx="1"/>
          </p:nvPr>
        </p:nvSpPr>
        <p:spPr>
          <a:xfrm>
            <a:off x="609600" y="990600"/>
            <a:ext cx="8077200" cy="1676400"/>
          </a:xfrm>
        </p:spPr>
        <p:txBody>
          <a:bodyPr>
            <a:normAutofit lnSpcReduction="10000"/>
          </a:bodyPr>
          <a:lstStyle/>
          <a:p>
            <a:r>
              <a:rPr lang="en-US" sz="3600" dirty="0" smtClean="0"/>
              <a:t>Result of global environmental changes that have caused the rate of extinction to increase dramatically.</a:t>
            </a:r>
            <a:endParaRPr lang="en-US" sz="3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57" y="2667000"/>
            <a:ext cx="83820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9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Adaptive Radiations</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Followed each of the major mass extinctions as survivors became adapted to many vacant ecological niches.</a:t>
            </a:r>
          </a:p>
          <a:p>
            <a:endParaRPr lang="en-US" sz="3600" dirty="0"/>
          </a:p>
          <a:p>
            <a:r>
              <a:rPr lang="en-US" sz="3600" dirty="0" smtClean="0"/>
              <a:t>Also occurs in organisms that have major evolutionary adaptations, such as seeds or armored body coverings, or that colonized regions in which they faced little or no competition.</a:t>
            </a:r>
            <a:endParaRPr lang="en-US" sz="3600" dirty="0"/>
          </a:p>
        </p:txBody>
      </p:sp>
    </p:spTree>
    <p:extLst>
      <p:ext uri="{BB962C8B-B14F-4D97-AF65-F5344CB8AC3E}">
        <p14:creationId xmlns:p14="http://schemas.microsoft.com/office/powerpoint/2010/main" val="2932258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304800"/>
            <a:ext cx="859155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766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Evolution in not goal oriented.</a:t>
            </a:r>
            <a:endParaRPr lang="en-US" sz="4800" dirty="0"/>
          </a:p>
        </p:txBody>
      </p:sp>
      <p:sp>
        <p:nvSpPr>
          <p:cNvPr id="3" name="Content Placeholder 2"/>
          <p:cNvSpPr>
            <a:spLocks noGrp="1"/>
          </p:cNvSpPr>
          <p:nvPr>
            <p:ph idx="1"/>
          </p:nvPr>
        </p:nvSpPr>
        <p:spPr/>
        <p:txBody>
          <a:bodyPr>
            <a:normAutofit fontScale="92500" lnSpcReduction="10000"/>
          </a:bodyPr>
          <a:lstStyle/>
          <a:p>
            <a:r>
              <a:rPr lang="en-US" sz="3600" dirty="0" smtClean="0"/>
              <a:t>New forms, including novel and complex structures can develop from slight modification of existing forms.</a:t>
            </a:r>
          </a:p>
          <a:p>
            <a:endParaRPr lang="en-US" sz="3600" dirty="0" smtClean="0"/>
          </a:p>
          <a:p>
            <a:r>
              <a:rPr lang="en-US" sz="3600" dirty="0" smtClean="0"/>
              <a:t>Question:  The human eye is very complex and requires many interacting parts in order to form an image and transmit it to the brain.  How could it have evolved in small steps?</a:t>
            </a:r>
          </a:p>
          <a:p>
            <a:endParaRPr lang="en-US" sz="3600" dirty="0"/>
          </a:p>
        </p:txBody>
      </p:sp>
    </p:spTree>
    <p:extLst>
      <p:ext uri="{BB962C8B-B14F-4D97-AF65-F5344CB8AC3E}">
        <p14:creationId xmlns:p14="http://schemas.microsoft.com/office/powerpoint/2010/main" val="240159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295400"/>
          </a:xfrm>
        </p:spPr>
        <p:txBody>
          <a:bodyPr>
            <a:normAutofit fontScale="90000"/>
          </a:bodyPr>
          <a:lstStyle/>
          <a:p>
            <a:r>
              <a:rPr lang="en-US" dirty="0" smtClean="0"/>
              <a:t>Simple eyes in other animals perform same function.</a:t>
            </a:r>
            <a:endParaRPr lang="en-US" dirty="0"/>
          </a:p>
        </p:txBody>
      </p:sp>
      <p:sp>
        <p:nvSpPr>
          <p:cNvPr id="3" name="Content Placeholder 2"/>
          <p:cNvSpPr>
            <a:spLocks noGrp="1"/>
          </p:cNvSpPr>
          <p:nvPr>
            <p:ph idx="1"/>
          </p:nvPr>
        </p:nvSpPr>
        <p:spPr>
          <a:xfrm>
            <a:off x="609600" y="1828800"/>
            <a:ext cx="8229600" cy="4709160"/>
          </a:xfrm>
        </p:spPr>
        <p:txBody>
          <a:bodyPr>
            <a:normAutofit/>
          </a:bodyPr>
          <a:lstStyle/>
          <a:p>
            <a:r>
              <a:rPr lang="en-US" sz="3200" dirty="0" smtClean="0"/>
              <a:t>Simplest eyes are patches of light-sensitive cells that cannot focus image, but only distinguish between light and dark.</a:t>
            </a:r>
          </a:p>
          <a:p>
            <a:r>
              <a:rPr lang="en-US" sz="3200" dirty="0" smtClean="0"/>
              <a:t>Simple eyes appear to have a single evolutionary origin.</a:t>
            </a:r>
          </a:p>
          <a:p>
            <a:r>
              <a:rPr lang="en-US" sz="3200" dirty="0" smtClean="0"/>
              <a:t>Complex eyes have evolved from simple eyes many times.</a:t>
            </a:r>
            <a:endParaRPr lang="en-US" sz="3200" dirty="0"/>
          </a:p>
        </p:txBody>
      </p:sp>
    </p:spTree>
    <p:extLst>
      <p:ext uri="{BB962C8B-B14F-4D97-AF65-F5344CB8AC3E}">
        <p14:creationId xmlns:p14="http://schemas.microsoft.com/office/powerpoint/2010/main" val="833823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6" y="76200"/>
            <a:ext cx="6640513"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77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t>Exaptations</a:t>
            </a:r>
            <a:endParaRPr lang="en-US" sz="4800" dirty="0"/>
          </a:p>
        </p:txBody>
      </p:sp>
      <p:sp>
        <p:nvSpPr>
          <p:cNvPr id="3" name="Content Placeholder 2"/>
          <p:cNvSpPr>
            <a:spLocks noGrp="1"/>
          </p:cNvSpPr>
          <p:nvPr>
            <p:ph idx="1"/>
          </p:nvPr>
        </p:nvSpPr>
        <p:spPr/>
        <p:txBody>
          <a:bodyPr>
            <a:normAutofit lnSpcReduction="10000"/>
          </a:bodyPr>
          <a:lstStyle/>
          <a:p>
            <a:r>
              <a:rPr lang="en-US" sz="3600" dirty="0" smtClean="0"/>
              <a:t>Structures that evolve in one context and become co-opted for another function.</a:t>
            </a:r>
          </a:p>
          <a:p>
            <a:pPr lvl="1"/>
            <a:r>
              <a:rPr lang="en-US" sz="3200" dirty="0" smtClean="0"/>
              <a:t>Example:  In the ancestors of early mammals, bones that had formerly been part of the jaw hinge became incorporated into the ear region and gained a new function of transmission of sound.</a:t>
            </a:r>
            <a:endParaRPr lang="en-US" sz="3200" dirty="0"/>
          </a:p>
        </p:txBody>
      </p:sp>
    </p:spTree>
    <p:extLst>
      <p:ext uri="{BB962C8B-B14F-4D97-AF65-F5344CB8AC3E}">
        <p14:creationId xmlns:p14="http://schemas.microsoft.com/office/powerpoint/2010/main" val="379315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Arose in Four Main Stages</a:t>
            </a:r>
            <a:endParaRPr lang="en-US" dirty="0"/>
          </a:p>
        </p:txBody>
      </p:sp>
      <p:sp>
        <p:nvSpPr>
          <p:cNvPr id="3" name="Content Placeholder 2"/>
          <p:cNvSpPr>
            <a:spLocks noGrp="1"/>
          </p:cNvSpPr>
          <p:nvPr>
            <p:ph idx="1"/>
          </p:nvPr>
        </p:nvSpPr>
        <p:spPr/>
        <p:txBody>
          <a:bodyPr>
            <a:normAutofit fontScale="85000" lnSpcReduction="10000"/>
          </a:bodyPr>
          <a:lstStyle/>
          <a:p>
            <a:r>
              <a:rPr lang="en-US" sz="3600" dirty="0" smtClean="0"/>
              <a:t>Small organic molecules were synthesized.</a:t>
            </a:r>
          </a:p>
          <a:p>
            <a:r>
              <a:rPr lang="en-US" sz="3600" dirty="0" smtClean="0"/>
              <a:t>These small molecules joined into macromolecules, such as proteins and nucleic acids.</a:t>
            </a:r>
          </a:p>
          <a:p>
            <a:r>
              <a:rPr lang="en-US" sz="3600" dirty="0" smtClean="0"/>
              <a:t>All these molecules were packaged into </a:t>
            </a:r>
            <a:r>
              <a:rPr lang="en-US" sz="3600" dirty="0" err="1" smtClean="0"/>
              <a:t>protobionts</a:t>
            </a:r>
            <a:r>
              <a:rPr lang="en-US" sz="3600" dirty="0" smtClean="0"/>
              <a:t> (membranes containing droplets, whose chemical makeup differed from the external environment).</a:t>
            </a:r>
          </a:p>
          <a:p>
            <a:r>
              <a:rPr lang="en-US" sz="3600" dirty="0" smtClean="0"/>
              <a:t>Self-replicating molecules emerged that made inheritance possible.</a:t>
            </a:r>
            <a:endParaRPr lang="en-US" sz="3600" dirty="0"/>
          </a:p>
        </p:txBody>
      </p:sp>
    </p:spTree>
    <p:extLst>
      <p:ext uri="{BB962C8B-B14F-4D97-AF65-F5344CB8AC3E}">
        <p14:creationId xmlns:p14="http://schemas.microsoft.com/office/powerpoint/2010/main" val="154644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9657"/>
            <a:ext cx="852406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550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Evolutionary </a:t>
            </a:r>
            <a:br>
              <a:rPr lang="en-US" sz="4800" dirty="0" smtClean="0"/>
            </a:br>
            <a:r>
              <a:rPr lang="en-US" sz="4800" dirty="0" smtClean="0"/>
              <a:t>Trends</a:t>
            </a:r>
            <a:endParaRPr lang="en-US" sz="4800" dirty="0"/>
          </a:p>
        </p:txBody>
      </p:sp>
      <p:sp>
        <p:nvSpPr>
          <p:cNvPr id="3" name="Content Placeholder 2"/>
          <p:cNvSpPr>
            <a:spLocks noGrp="1"/>
          </p:cNvSpPr>
          <p:nvPr>
            <p:ph idx="1"/>
          </p:nvPr>
        </p:nvSpPr>
        <p:spPr/>
        <p:txBody>
          <a:bodyPr>
            <a:normAutofit/>
          </a:bodyPr>
          <a:lstStyle/>
          <a:p>
            <a:r>
              <a:rPr lang="en-US" sz="3600" dirty="0" smtClean="0"/>
              <a:t>Trend toward larger or smaller body size</a:t>
            </a:r>
          </a:p>
          <a:p>
            <a:pPr lvl="1"/>
            <a:r>
              <a:rPr lang="en-US" sz="3200" dirty="0" smtClean="0"/>
              <a:t>Example:  Evolution of horse</a:t>
            </a:r>
          </a:p>
          <a:p>
            <a:pPr lvl="1"/>
            <a:r>
              <a:rPr lang="en-US" sz="3200" dirty="0" smtClean="0"/>
              <a:t>Not always straight forward, can be branches that do not follow progression</a:t>
            </a:r>
          </a:p>
          <a:p>
            <a:pPr lvl="1"/>
            <a:r>
              <a:rPr lang="en-US" sz="3200" dirty="0" smtClean="0"/>
              <a:t>Example:  Evolution of horse</a:t>
            </a:r>
            <a:endParaRPr lang="en-US" sz="3200" dirty="0"/>
          </a:p>
        </p:txBody>
      </p:sp>
    </p:spTree>
    <p:extLst>
      <p:ext uri="{BB962C8B-B14F-4D97-AF65-F5344CB8AC3E}">
        <p14:creationId xmlns:p14="http://schemas.microsoft.com/office/powerpoint/2010/main" val="1582167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763336" cy="579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006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a:t>
            </a:r>
            <a:endParaRPr lang="en-US" dirty="0"/>
          </a:p>
        </p:txBody>
      </p:sp>
      <p:sp>
        <p:nvSpPr>
          <p:cNvPr id="3" name="Content Placeholder 2"/>
          <p:cNvSpPr>
            <a:spLocks noGrp="1"/>
          </p:cNvSpPr>
          <p:nvPr>
            <p:ph idx="1"/>
          </p:nvPr>
        </p:nvSpPr>
        <p:spPr/>
        <p:txBody>
          <a:bodyPr>
            <a:normAutofit fontScale="85000" lnSpcReduction="20000"/>
          </a:bodyPr>
          <a:lstStyle/>
          <a:p>
            <a:r>
              <a:rPr lang="en-US" sz="3600" dirty="0" smtClean="0"/>
              <a:t>Species that endure the longest and have most offspring determine the direction of major evolutionary trends.</a:t>
            </a:r>
          </a:p>
          <a:p>
            <a:r>
              <a:rPr lang="en-US" sz="3600" dirty="0" smtClean="0"/>
              <a:t>An evolutionary trend does not imply that there is some intrinsic drive toward a particular phenotype.</a:t>
            </a:r>
          </a:p>
          <a:p>
            <a:r>
              <a:rPr lang="en-US" sz="3600" dirty="0" smtClean="0"/>
              <a:t>Evolution is the result of interactions between organism and its current environment.</a:t>
            </a:r>
          </a:p>
          <a:p>
            <a:r>
              <a:rPr lang="en-US" sz="3600" dirty="0" smtClean="0"/>
              <a:t>Value of an evolutionary trend may vanish when </a:t>
            </a:r>
            <a:r>
              <a:rPr lang="en-US" sz="3600" smtClean="0"/>
              <a:t>environment changes.</a:t>
            </a:r>
            <a:endParaRPr lang="en-US" sz="3600"/>
          </a:p>
        </p:txBody>
      </p:sp>
    </p:spTree>
    <p:extLst>
      <p:ext uri="{BB962C8B-B14F-4D97-AF65-F5344CB8AC3E}">
        <p14:creationId xmlns:p14="http://schemas.microsoft.com/office/powerpoint/2010/main" val="85691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140" y="-304800"/>
            <a:ext cx="6248400" cy="1600200"/>
          </a:xfrm>
        </p:spPr>
        <p:txBody>
          <a:bodyPr>
            <a:normAutofit fontScale="90000"/>
          </a:bodyPr>
          <a:lstStyle/>
          <a:p>
            <a:r>
              <a:rPr lang="en-US" dirty="0" smtClean="0"/>
              <a:t>			</a:t>
            </a:r>
            <a:r>
              <a:rPr lang="en-US" sz="6000" dirty="0" err="1" smtClean="0"/>
              <a:t>Protobionts</a:t>
            </a:r>
            <a:endParaRPr lang="en-US" sz="6000" dirty="0"/>
          </a:p>
        </p:txBody>
      </p:sp>
      <p:sp>
        <p:nvSpPr>
          <p:cNvPr id="3" name="Content Placeholder 2"/>
          <p:cNvSpPr>
            <a:spLocks noGrp="1"/>
          </p:cNvSpPr>
          <p:nvPr>
            <p:ph idx="1"/>
          </p:nvPr>
        </p:nvSpPr>
        <p:spPr>
          <a:xfrm>
            <a:off x="762000" y="1371600"/>
            <a:ext cx="7620000" cy="3718560"/>
          </a:xfrm>
        </p:spPr>
        <p:txBody>
          <a:bodyPr/>
          <a:lstStyle/>
          <a:p>
            <a:r>
              <a:rPr lang="en-US" dirty="0" smtClean="0"/>
              <a:t>Experiments show that </a:t>
            </a:r>
            <a:r>
              <a:rPr lang="en-US" dirty="0" err="1" smtClean="0"/>
              <a:t>protobionts</a:t>
            </a:r>
            <a:r>
              <a:rPr lang="en-US" dirty="0" smtClean="0"/>
              <a:t> could have formed spontaneously from </a:t>
            </a:r>
            <a:r>
              <a:rPr lang="en-US" dirty="0" err="1" smtClean="0"/>
              <a:t>abiotically</a:t>
            </a:r>
            <a:r>
              <a:rPr lang="en-US" dirty="0" smtClean="0"/>
              <a:t> produced organic compounds present on early earth.</a:t>
            </a:r>
          </a:p>
          <a:p>
            <a:endParaRPr lang="en-US" dirty="0" smtClean="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936" y="3352800"/>
            <a:ext cx="3974663" cy="310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803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Ribozymes</a:t>
            </a:r>
            <a:endParaRPr lang="en-US" sz="4800" dirty="0"/>
          </a:p>
        </p:txBody>
      </p:sp>
      <p:sp>
        <p:nvSpPr>
          <p:cNvPr id="3" name="Content Placeholder 2"/>
          <p:cNvSpPr>
            <a:spLocks noGrp="1"/>
          </p:cNvSpPr>
          <p:nvPr>
            <p:ph idx="1"/>
          </p:nvPr>
        </p:nvSpPr>
        <p:spPr/>
        <p:txBody>
          <a:bodyPr/>
          <a:lstStyle/>
          <a:p>
            <a:r>
              <a:rPr lang="en-US" dirty="0" smtClean="0"/>
              <a:t>The first genetic material was most likely RNA, not DNA.</a:t>
            </a:r>
          </a:p>
          <a:p>
            <a:r>
              <a:rPr lang="en-US" dirty="0" smtClean="0"/>
              <a:t>Single-</a:t>
            </a:r>
            <a:r>
              <a:rPr lang="en-US" dirty="0" err="1" smtClean="0"/>
              <a:t>standed</a:t>
            </a:r>
            <a:r>
              <a:rPr lang="en-US" dirty="0" smtClean="0"/>
              <a:t> RNA can base pair with itself in many different forms.</a:t>
            </a:r>
          </a:p>
          <a:p>
            <a:r>
              <a:rPr lang="en-US" dirty="0" smtClean="0"/>
              <a:t>Some forms can function as enzymes that can then catalyze the replication of the RNA molecule.</a:t>
            </a:r>
          </a:p>
          <a:p>
            <a:r>
              <a:rPr lang="en-US" dirty="0" smtClean="0"/>
              <a:t>Better RNA molecules (those that are more stabile or can replicate faster) are then selected for.</a:t>
            </a:r>
            <a:endParaRPr lang="en-US" dirty="0"/>
          </a:p>
        </p:txBody>
      </p:sp>
    </p:spTree>
    <p:extLst>
      <p:ext uri="{BB962C8B-B14F-4D97-AF65-F5344CB8AC3E}">
        <p14:creationId xmlns:p14="http://schemas.microsoft.com/office/powerpoint/2010/main" val="102479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763" y="1048881"/>
            <a:ext cx="6895037" cy="489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82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lstStyle/>
          <a:p>
            <a:r>
              <a:rPr lang="en-US" dirty="0" smtClean="0"/>
              <a:t>Life on Earth emerged about 3.8 to 3.9 billion years ago.</a:t>
            </a:r>
            <a:br>
              <a:rPr lang="en-US" dirty="0" smtClean="0"/>
            </a:br>
            <a:r>
              <a:rPr lang="en-US" dirty="0"/>
              <a:t/>
            </a:r>
            <a:br>
              <a:rPr lang="en-US" dirty="0"/>
            </a:br>
            <a:r>
              <a:rPr lang="en-US" dirty="0" smtClean="0"/>
              <a:t>For the first three-quarters of Earth’s history, that life was microscopic and unicellular.</a:t>
            </a:r>
            <a:endParaRPr lang="en-US" dirty="0"/>
          </a:p>
        </p:txBody>
      </p:sp>
      <p:sp>
        <p:nvSpPr>
          <p:cNvPr id="3" name="Content Placeholder 2"/>
          <p:cNvSpPr>
            <a:spLocks noGrp="1"/>
          </p:cNvSpPr>
          <p:nvPr>
            <p:ph idx="1"/>
          </p:nvPr>
        </p:nvSpPr>
        <p:spPr>
          <a:xfrm>
            <a:off x="1676400" y="6172200"/>
            <a:ext cx="7010400" cy="137160"/>
          </a:xfrm>
        </p:spPr>
        <p:txBody>
          <a:bodyPr>
            <a:normAutofit fontScale="25000" lnSpcReduction="20000"/>
          </a:bodyPr>
          <a:lstStyle/>
          <a:p>
            <a:endParaRPr lang="en-US" dirty="0"/>
          </a:p>
        </p:txBody>
      </p:sp>
    </p:spTree>
    <p:extLst>
      <p:ext uri="{BB962C8B-B14F-4D97-AF65-F5344CB8AC3E}">
        <p14:creationId xmlns:p14="http://schemas.microsoft.com/office/powerpoint/2010/main" val="167509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3048000"/>
          </a:xfrm>
        </p:spPr>
        <p:txBody>
          <a:bodyPr>
            <a:normAutofit/>
          </a:bodyPr>
          <a:lstStyle/>
          <a:p>
            <a:r>
              <a:rPr lang="en-US" dirty="0" smtClean="0"/>
              <a:t>Hypothetical early conditions on Earth have been simulated in  the laboratory and organic molecules have been produced.</a:t>
            </a:r>
            <a:endParaRPr lang="en-US" dirty="0"/>
          </a:p>
        </p:txBody>
      </p:sp>
      <p:sp>
        <p:nvSpPr>
          <p:cNvPr id="3" name="Content Placeholder 2"/>
          <p:cNvSpPr>
            <a:spLocks noGrp="1"/>
          </p:cNvSpPr>
          <p:nvPr>
            <p:ph idx="1"/>
          </p:nvPr>
        </p:nvSpPr>
        <p:spPr>
          <a:xfrm>
            <a:off x="609600" y="3276600"/>
            <a:ext cx="8077200" cy="3032760"/>
          </a:xfrm>
        </p:spPr>
        <p:txBody>
          <a:bodyPr>
            <a:normAutofit/>
          </a:bodyPr>
          <a:lstStyle/>
          <a:p>
            <a:r>
              <a:rPr lang="en-US" sz="3600" dirty="0" err="1" smtClean="0"/>
              <a:t>Oparin</a:t>
            </a:r>
            <a:r>
              <a:rPr lang="en-US" sz="3600" dirty="0" smtClean="0"/>
              <a:t> and Haldane</a:t>
            </a:r>
          </a:p>
          <a:p>
            <a:r>
              <a:rPr lang="en-US" sz="3600" dirty="0" smtClean="0"/>
              <a:t>Miller and Urey</a:t>
            </a:r>
            <a:endParaRPr lang="en-US" sz="3600" dirty="0"/>
          </a:p>
        </p:txBody>
      </p:sp>
    </p:spTree>
    <p:extLst>
      <p:ext uri="{BB962C8B-B14F-4D97-AF65-F5344CB8AC3E}">
        <p14:creationId xmlns:p14="http://schemas.microsoft.com/office/powerpoint/2010/main" val="8576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Oparin</a:t>
            </a:r>
            <a:r>
              <a:rPr lang="en-US" dirty="0" smtClean="0"/>
              <a:t> and Haldane</a:t>
            </a:r>
            <a:endParaRPr lang="en-US" dirty="0"/>
          </a:p>
        </p:txBody>
      </p:sp>
      <p:sp>
        <p:nvSpPr>
          <p:cNvPr id="3" name="Content Placeholder 2"/>
          <p:cNvSpPr>
            <a:spLocks noGrp="1"/>
          </p:cNvSpPr>
          <p:nvPr>
            <p:ph idx="1"/>
          </p:nvPr>
        </p:nvSpPr>
        <p:spPr/>
        <p:txBody>
          <a:bodyPr/>
          <a:lstStyle/>
          <a:p>
            <a:r>
              <a:rPr lang="en-US" dirty="0" smtClean="0"/>
              <a:t>Hypothesized that the early atmosphere, </a:t>
            </a:r>
            <a:r>
              <a:rPr lang="en-US" dirty="0" err="1" smtClean="0"/>
              <a:t>thich</a:t>
            </a:r>
            <a:r>
              <a:rPr lang="en-US" dirty="0" smtClean="0"/>
              <a:t> with water vapor, nitrogen, carbon dioxide, methane, ammonia, hydrogen, and hydrogen sulfide, provided with energy from lightning and UV radiation, could have formed organic</a:t>
            </a:r>
          </a:p>
          <a:p>
            <a:pPr marL="137160" indent="0">
              <a:buNone/>
            </a:pPr>
            <a:r>
              <a:rPr lang="en-US" dirty="0"/>
              <a:t> </a:t>
            </a:r>
            <a:r>
              <a:rPr lang="en-US" dirty="0" smtClean="0"/>
              <a:t>    compounds.</a:t>
            </a:r>
          </a:p>
          <a:p>
            <a:pPr marL="137160" indent="0">
              <a:buNone/>
            </a:pPr>
            <a:endParaRPr lang="en-US" dirty="0"/>
          </a:p>
          <a:p>
            <a:pPr marL="137160" indent="0">
              <a:buNone/>
            </a:pPr>
            <a:r>
              <a:rPr lang="en-US" dirty="0" smtClean="0"/>
              <a:t>The “primordial soup”</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779" y="3886200"/>
            <a:ext cx="4520821" cy="316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486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242</TotalTime>
  <Words>933</Words>
  <Application>Microsoft Office PowerPoint</Application>
  <PresentationFormat>On-screen Show (4:3)</PresentationFormat>
  <Paragraphs>90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Apex</vt:lpstr>
      <vt:lpstr>The history of life on earth  </vt:lpstr>
      <vt:lpstr>Conditions on early Earth made the Origin of Life possible.</vt:lpstr>
      <vt:lpstr>Life Arose in Four Main Stages</vt:lpstr>
      <vt:lpstr>   Protobionts</vt:lpstr>
      <vt:lpstr>Ribozymes</vt:lpstr>
      <vt:lpstr>PowerPoint Presentation</vt:lpstr>
      <vt:lpstr>Life on Earth emerged about 3.8 to 3.9 billion years ago.  For the first three-quarters of Earth’s history, that life was microscopic and unicellular.</vt:lpstr>
      <vt:lpstr>Hypothetical early conditions on Earth have been simulated in  the laboratory and organic molecules have been produced.</vt:lpstr>
      <vt:lpstr>Oparin and Haldane</vt:lpstr>
      <vt:lpstr>Miller and Urey</vt:lpstr>
      <vt:lpstr>Fossil Record Documents the history of life on Earth.</vt:lpstr>
      <vt:lpstr>Relative Dating</vt:lpstr>
      <vt:lpstr>Radiometric Dating</vt:lpstr>
      <vt:lpstr>PowerPoint Presentation</vt:lpstr>
      <vt:lpstr>PowerPoint Presentation</vt:lpstr>
      <vt:lpstr>Key Events in Life’s History</vt:lpstr>
      <vt:lpstr>Endosymbiotic Theory </vt:lpstr>
      <vt:lpstr>Evidence for the Endosymbiotic Theory</vt:lpstr>
      <vt:lpstr> Multicellular Eukaryotes evolved 1.2 billion years ago.  The coloniztion of land occurred about 500 million years ago, when plants, fungi and animals began to appear on Earth.   </vt:lpstr>
      <vt:lpstr>PowerPoint Presentation</vt:lpstr>
      <vt:lpstr>  Rise and Fall of dominant groups reflect the action of continental drift, mass extinctions, and adaptive radiations.</vt:lpstr>
      <vt:lpstr>Continental Drift</vt:lpstr>
      <vt:lpstr>Mass Extinction</vt:lpstr>
      <vt:lpstr>Worldwide Adaptive Radiations</vt:lpstr>
      <vt:lpstr>PowerPoint Presentation</vt:lpstr>
      <vt:lpstr>Evolution in not goal oriented.</vt:lpstr>
      <vt:lpstr>Simple eyes in other animals perform same function.</vt:lpstr>
      <vt:lpstr>PowerPoint Presentation</vt:lpstr>
      <vt:lpstr>Exaptations</vt:lpstr>
      <vt:lpstr>PowerPoint Presentation</vt:lpstr>
      <vt:lpstr>Evolutionary  Trends</vt:lpstr>
      <vt:lpstr>PowerPoint Presentation</vt:lpstr>
      <vt:lpstr>Summation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life on earth</dc:title>
  <dc:creator>Sally Memminger</dc:creator>
  <cp:lastModifiedBy>Sally Memminger</cp:lastModifiedBy>
  <cp:revision>20</cp:revision>
  <dcterms:created xsi:type="dcterms:W3CDTF">2010-10-03T18:35:14Z</dcterms:created>
  <dcterms:modified xsi:type="dcterms:W3CDTF">2010-10-03T22:37:34Z</dcterms:modified>
</cp:coreProperties>
</file>