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73" r:id="rId8"/>
    <p:sldId id="274" r:id="rId9"/>
    <p:sldId id="275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50" d="100"/>
          <a:sy n="50" d="100"/>
        </p:scale>
        <p:origin x="-1968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8EE5-5595-4045-86F2-04F812ED6671}" type="datetimeFigureOut">
              <a:rPr lang="en-US" smtClean="0"/>
              <a:t>9/15/2010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5C29-055F-4453-80FD-57375C9DD1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8EE5-5595-4045-86F2-04F812ED6671}" type="datetimeFigureOut">
              <a:rPr lang="en-US" smtClean="0"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5C29-055F-4453-80FD-57375C9DD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8EE5-5595-4045-86F2-04F812ED6671}" type="datetimeFigureOut">
              <a:rPr lang="en-US" smtClean="0"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5C29-055F-4453-80FD-57375C9DD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8EE5-5595-4045-86F2-04F812ED6671}" type="datetimeFigureOut">
              <a:rPr lang="en-US" smtClean="0"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5C29-055F-4453-80FD-57375C9DD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8EE5-5595-4045-86F2-04F812ED6671}" type="datetimeFigureOut">
              <a:rPr lang="en-US" smtClean="0"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43F5C29-055F-4453-80FD-57375C9DD16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8EE5-5595-4045-86F2-04F812ED6671}" type="datetimeFigureOut">
              <a:rPr lang="en-US" smtClean="0"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5C29-055F-4453-80FD-57375C9DD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8EE5-5595-4045-86F2-04F812ED6671}" type="datetimeFigureOut">
              <a:rPr lang="en-US" smtClean="0"/>
              <a:t>9/15/2010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5C29-055F-4453-80FD-57375C9DD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8EE5-5595-4045-86F2-04F812ED6671}" type="datetimeFigureOut">
              <a:rPr lang="en-US" smtClean="0"/>
              <a:t>9/15/2010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5C29-055F-4453-80FD-57375C9DD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8EE5-5595-4045-86F2-04F812ED6671}" type="datetimeFigureOut">
              <a:rPr lang="en-US" smtClean="0"/>
              <a:t>9/15/2010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5C29-055F-4453-80FD-57375C9DD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8EE5-5595-4045-86F2-04F812ED6671}" type="datetimeFigureOut">
              <a:rPr lang="en-US" smtClean="0"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5C29-055F-4453-80FD-57375C9DD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8EE5-5595-4045-86F2-04F812ED6671}" type="datetimeFigureOut">
              <a:rPr lang="en-US" smtClean="0"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5C29-055F-4453-80FD-57375C9DD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A48EE5-5595-4045-86F2-04F812ED6671}" type="datetimeFigureOut">
              <a:rPr lang="en-US" smtClean="0"/>
              <a:t>9/15/2010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3F5C29-055F-4453-80FD-57375C9DD16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b="1" dirty="0" smtClean="0"/>
              <a:t>Community Ecology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550" y="4876800"/>
            <a:ext cx="6400800" cy="1752600"/>
          </a:xfrm>
        </p:spPr>
        <p:txBody>
          <a:bodyPr/>
          <a:lstStyle/>
          <a:p>
            <a:r>
              <a:rPr lang="en-US" dirty="0" smtClean="0"/>
              <a:t>A community is a group of populations of different species living close enough to interact.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133600"/>
            <a:ext cx="3505200" cy="226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37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Predation is a  </a:t>
            </a:r>
            <a:r>
              <a:rPr lang="en-US" sz="5400" dirty="0" smtClean="0"/>
              <a:t>+/</a:t>
            </a:r>
            <a:r>
              <a:rPr lang="en-US" sz="6000" dirty="0" smtClean="0"/>
              <a:t>- </a:t>
            </a:r>
            <a:r>
              <a:rPr lang="en-US" sz="4400" dirty="0" smtClean="0"/>
              <a:t>Interaction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Predation</a:t>
            </a:r>
            <a:r>
              <a:rPr lang="en-US" sz="3600" dirty="0" smtClean="0"/>
              <a:t> is an interaction in which one species eats another.</a:t>
            </a:r>
          </a:p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Defenses</a:t>
            </a:r>
            <a:r>
              <a:rPr lang="en-US" sz="3600" dirty="0" smtClean="0"/>
              <a:t>  against predators include:</a:t>
            </a:r>
          </a:p>
          <a:p>
            <a:pPr lvl="1"/>
            <a:r>
              <a:rPr lang="en-US" sz="3200" dirty="0" smtClean="0"/>
              <a:t>Cryptic Coloration</a:t>
            </a:r>
          </a:p>
          <a:p>
            <a:pPr lvl="1"/>
            <a:r>
              <a:rPr lang="en-US" sz="3200" dirty="0" smtClean="0"/>
              <a:t>Aposematic Coloration</a:t>
            </a:r>
          </a:p>
          <a:p>
            <a:pPr lvl="1"/>
            <a:r>
              <a:rPr lang="en-US" sz="3200" dirty="0" err="1" smtClean="0"/>
              <a:t>Batesian</a:t>
            </a:r>
            <a:r>
              <a:rPr lang="en-US" sz="3200" dirty="0" smtClean="0"/>
              <a:t> mimicry</a:t>
            </a:r>
          </a:p>
          <a:p>
            <a:pPr lvl="1"/>
            <a:r>
              <a:rPr lang="en-US" sz="3200" dirty="0" err="1" smtClean="0"/>
              <a:t>Mullerian</a:t>
            </a:r>
            <a:r>
              <a:rPr lang="en-US" sz="3200" dirty="0" smtClean="0"/>
              <a:t> mimicry</a:t>
            </a:r>
          </a:p>
          <a:p>
            <a:pPr lvl="1"/>
            <a:r>
              <a:rPr lang="en-US" sz="3200" dirty="0" err="1" smtClean="0"/>
              <a:t>Herbivory</a:t>
            </a:r>
            <a:r>
              <a:rPr lang="en-US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567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1517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Cryptic coloration </a:t>
            </a:r>
            <a:r>
              <a:rPr lang="en-US" dirty="0" smtClean="0"/>
              <a:t>is when animal is </a:t>
            </a:r>
            <a:r>
              <a:rPr lang="en-US" dirty="0" err="1" smtClean="0"/>
              <a:t>camoulflaged</a:t>
            </a:r>
            <a:r>
              <a:rPr lang="en-US" dirty="0" smtClean="0"/>
              <a:t> in its coloring.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55" y="1981200"/>
            <a:ext cx="602932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6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Aposematic</a:t>
            </a:r>
            <a:r>
              <a:rPr lang="en-US" dirty="0" smtClean="0"/>
              <a:t> or warning coloration is when a poisonous animal is brightly colored as a warning to other animals.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709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52578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65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Batesian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mimicry </a:t>
            </a:r>
            <a:r>
              <a:rPr lang="en-US" dirty="0" smtClean="0"/>
              <a:t>is when a harmless species resembles an unpalatable or harmful species.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00350"/>
            <a:ext cx="64770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84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Mullerian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mimicry </a:t>
            </a:r>
            <a:r>
              <a:rPr lang="en-US" dirty="0" smtClean="0"/>
              <a:t>is when two bad tasting species resemble each other, increasing the likelihood of predators avoiding them.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352800"/>
            <a:ext cx="7237413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Herbivory</a:t>
            </a:r>
            <a:r>
              <a:rPr lang="en-US" dirty="0" smtClean="0"/>
              <a:t> is when an herbivore eats part of a plant or algae.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Plants defend themselves by producing      	 chemical toxins, spines, and thorns.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3748087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50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Symbiosis</a:t>
            </a:r>
            <a:r>
              <a:rPr lang="en-US" dirty="0" smtClean="0"/>
              <a:t> occurs when individuals of two or more species live in direct contact with one another.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153400" cy="37185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Includes:</a:t>
            </a:r>
          </a:p>
          <a:p>
            <a:pPr marL="13716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*  Parasitism</a:t>
            </a:r>
          </a:p>
          <a:p>
            <a:pPr marL="13716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*  Mutualism</a:t>
            </a:r>
          </a:p>
          <a:p>
            <a:pPr marL="13716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*  Commensalism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6811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Parasitism</a:t>
            </a:r>
            <a:r>
              <a:rPr lang="en-US" dirty="0" smtClean="0"/>
              <a:t> is a +/</a:t>
            </a:r>
            <a:r>
              <a:rPr lang="en-US" sz="4800" dirty="0" smtClean="0"/>
              <a:t>- </a:t>
            </a:r>
            <a:r>
              <a:rPr lang="en-US" sz="4000" dirty="0" smtClean="0"/>
              <a:t>interaction in which parasite derives it’s nourishment from the host.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382000" cy="37947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667000"/>
            <a:ext cx="4572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85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Mutualism</a:t>
            </a:r>
            <a:r>
              <a:rPr lang="en-US" dirty="0" smtClean="0"/>
              <a:t> is a +/+ interaction that benefits both species.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85924"/>
            <a:ext cx="320040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Commensalism </a:t>
            </a:r>
            <a:r>
              <a:rPr lang="en-US" dirty="0" smtClean="0"/>
              <a:t>benefits one species, but neither helps or harms the other species.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077200" cy="37947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67100"/>
            <a:ext cx="31242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2895600"/>
            <a:ext cx="20447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Community interactions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0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Intraspecific</a:t>
            </a:r>
            <a:r>
              <a:rPr lang="en-US" sz="3200" dirty="0" smtClean="0"/>
              <a:t> interactions occur within the same species.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Interspecific</a:t>
            </a:r>
            <a:r>
              <a:rPr lang="en-US" sz="3200" dirty="0" smtClean="0"/>
              <a:t> interactions occur between different species.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Interactions are classified by whether they help, harm, or have no effect on the species involved.</a:t>
            </a:r>
          </a:p>
          <a:p>
            <a:pPr marL="137160" indent="0">
              <a:buNone/>
            </a:pPr>
            <a:r>
              <a:rPr lang="en-US" sz="3200" dirty="0" smtClean="0"/>
              <a:t>	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759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Species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Number of different species in a community</a:t>
            </a:r>
          </a:p>
          <a:p>
            <a:r>
              <a:rPr lang="en-US" sz="3600" dirty="0" smtClean="0"/>
              <a:t>Relative abundance of each species</a:t>
            </a:r>
          </a:p>
          <a:p>
            <a:r>
              <a:rPr lang="en-US" sz="3600" dirty="0" smtClean="0"/>
              <a:t>Even species abundance more diverse than one with one or two species in great abundance and the rest of the species are rare.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10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Trophic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feeding relationships among organisms.</a:t>
            </a:r>
          </a:p>
          <a:p>
            <a:r>
              <a:rPr lang="en-US" sz="3600" dirty="0" smtClean="0"/>
              <a:t>Trophic levels are the links in a trophic structure.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992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4825"/>
            <a:ext cx="40386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4999"/>
            <a:ext cx="36576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24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transfer of food energy from plants through herbivores through carnivores through decomposers (from one trophic level to the next)</a:t>
            </a:r>
          </a:p>
          <a:p>
            <a:pPr marL="13716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is called a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food chain</a:t>
            </a:r>
            <a:r>
              <a:rPr lang="en-US" sz="3600" dirty="0" smtClean="0"/>
              <a:t>.</a:t>
            </a:r>
          </a:p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Food webs </a:t>
            </a:r>
            <a:r>
              <a:rPr lang="en-US" sz="3600" dirty="0" smtClean="0"/>
              <a:t>consist of two or more food chains.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01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788997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5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Dominant and Keystone Species exert strong </a:t>
            </a:r>
            <a:r>
              <a:rPr lang="en-US" dirty="0" err="1" smtClean="0"/>
              <a:t>contols</a:t>
            </a:r>
            <a:r>
              <a:rPr lang="en-US" dirty="0" smtClean="0"/>
              <a:t> on community structure.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305800" cy="402336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Dominant Species </a:t>
            </a:r>
            <a:r>
              <a:rPr lang="en-US" sz="3600" dirty="0" smtClean="0"/>
              <a:t>have the highest biomass or are most abundant.</a:t>
            </a:r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Keystone Specie</a:t>
            </a:r>
            <a:r>
              <a:rPr lang="en-US" sz="3600" dirty="0" smtClean="0"/>
              <a:t>s exert control by their important ecological niche.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615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858001" cy="51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05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Keystone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553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8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Sear otters off the California coast eat sea urchins and keep them from decimating the kelp beds, home to many fish and crustaceans.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6542"/>
            <a:ext cx="8229600" cy="3772818"/>
          </a:xfrm>
        </p:spPr>
        <p:txBody>
          <a:bodyPr/>
          <a:lstStyle/>
          <a:p>
            <a:r>
              <a:rPr lang="en-US" dirty="0" smtClean="0"/>
              <a:t>Removal of sea otters</a:t>
            </a:r>
          </a:p>
          <a:p>
            <a:r>
              <a:rPr lang="en-US" dirty="0" smtClean="0"/>
              <a:t>Sea urchin increase and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destroy kelp beds</a:t>
            </a:r>
          </a:p>
          <a:p>
            <a:r>
              <a:rPr lang="en-US" dirty="0" smtClean="0"/>
              <a:t>Ecosystem collapses</a:t>
            </a:r>
          </a:p>
          <a:p>
            <a:r>
              <a:rPr lang="en-US" dirty="0" smtClean="0"/>
              <a:t>Sea otter is a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keystone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species.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3810000" cy="309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52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Disturbances influence species diversity and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Storms, fire, flood, drought, or human activity</a:t>
            </a:r>
          </a:p>
          <a:p>
            <a:r>
              <a:rPr lang="en-US" sz="3600" dirty="0" smtClean="0"/>
              <a:t>Change a community by removing organisms or changing resource availability</a:t>
            </a:r>
          </a:p>
          <a:p>
            <a:r>
              <a:rPr lang="en-US" sz="3600" dirty="0" smtClean="0"/>
              <a:t>Can be good or bad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58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en-US" dirty="0" smtClean="0"/>
              <a:t>Interspecific interactions may be positive, negative, or neutral for the species involved.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1089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Includes: </a:t>
            </a:r>
          </a:p>
          <a:p>
            <a:pPr lvl="2"/>
            <a:r>
              <a:rPr lang="en-US" sz="3000" dirty="0" smtClean="0"/>
              <a:t>Competition</a:t>
            </a:r>
          </a:p>
          <a:p>
            <a:pPr lvl="2"/>
            <a:r>
              <a:rPr lang="en-US" sz="3000" dirty="0" smtClean="0"/>
              <a:t>Predation</a:t>
            </a:r>
          </a:p>
          <a:p>
            <a:pPr lvl="2"/>
            <a:r>
              <a:rPr lang="en-US" sz="3000" dirty="0" smtClean="0"/>
              <a:t>Symbiosis                   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139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70759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4114800" cy="409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2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Transition in species composition in a certain area over ecological time.</a:t>
            </a:r>
          </a:p>
          <a:p>
            <a:r>
              <a:rPr lang="en-US" sz="4000" dirty="0" smtClean="0"/>
              <a:t>Two Types:</a:t>
            </a:r>
          </a:p>
          <a:p>
            <a:pPr marL="13716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*  Primary Succession</a:t>
            </a:r>
          </a:p>
          <a:p>
            <a:pPr marL="13716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*  Secondary Succession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1227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Primary succession</a:t>
            </a:r>
            <a:r>
              <a:rPr lang="en-US" dirty="0" smtClean="0"/>
              <a:t>: Plants and animals gradually invade a region that was virtually lifeless, where soil has not yet formed.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6934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2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Secondary succession </a:t>
            </a:r>
            <a:r>
              <a:rPr lang="en-US" dirty="0" smtClean="0"/>
              <a:t>occurs when an existing community has been cleared by a disturbance that leaves the soil intact.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74676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4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Biogeography affects community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Latitude of the community – closer to the tropics plants and animals more abundant, closer to poles less abundant.</a:t>
            </a:r>
          </a:p>
          <a:p>
            <a:r>
              <a:rPr lang="en-US" sz="3600" dirty="0" smtClean="0"/>
              <a:t>Area of the community – larger the community, more species (all other factors held equal).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737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Island Biogeography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 smtClean="0"/>
              <a:t>Influenced primarily by two factors:</a:t>
            </a:r>
          </a:p>
          <a:p>
            <a:pPr lvl="4"/>
            <a:r>
              <a:rPr lang="en-US" sz="4000" dirty="0" smtClean="0"/>
              <a:t>Distance from mainland</a:t>
            </a:r>
          </a:p>
          <a:p>
            <a:pPr lvl="4"/>
            <a:r>
              <a:rPr lang="en-US" sz="4000" dirty="0" smtClean="0"/>
              <a:t>Size of the island</a:t>
            </a:r>
          </a:p>
          <a:p>
            <a:pPr lvl="4"/>
            <a:r>
              <a:rPr lang="en-US" sz="4000" dirty="0" smtClean="0"/>
              <a:t>Closer to mainland, more immigration, more diversity</a:t>
            </a:r>
          </a:p>
          <a:p>
            <a:pPr lvl="4"/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More diversity, less extinction</a:t>
            </a:r>
          </a:p>
          <a:p>
            <a:pPr lvl="4"/>
            <a:r>
              <a:rPr lang="en-US" sz="4000" dirty="0" smtClean="0"/>
              <a:t>Farther from mainland, less immigration, lower diversity</a:t>
            </a:r>
          </a:p>
          <a:p>
            <a:pPr lvl="4"/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Lower diversity, higher extinction.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  <a:p>
            <a:pPr marL="1362456" lvl="4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69775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514350"/>
            <a:ext cx="4234519" cy="272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4234519" cy="272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11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 is a </a:t>
            </a:r>
            <a:r>
              <a:rPr lang="en-US" sz="6000" dirty="0" smtClean="0"/>
              <a:t>-</a:t>
            </a:r>
            <a:r>
              <a:rPr lang="en-US" dirty="0" smtClean="0"/>
              <a:t>/</a:t>
            </a:r>
            <a:r>
              <a:rPr lang="en-US" sz="6000" dirty="0" smtClean="0"/>
              <a:t>-</a:t>
            </a:r>
            <a:r>
              <a:rPr lang="en-US" dirty="0" smtClean="0"/>
              <a:t>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Competitive Exclusion Principle </a:t>
            </a:r>
            <a:r>
              <a:rPr lang="en-US" sz="3600" dirty="0" smtClean="0"/>
              <a:t>states that when two species are vying for the same niche, the one with slight reproductive potential will eliminate the other (“two species cannot occupy the same niche”).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9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3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>
            <a:noAutofit/>
          </a:bodyPr>
          <a:lstStyle/>
          <a:p>
            <a:r>
              <a:rPr lang="en-US" sz="4800" dirty="0" smtClean="0"/>
              <a:t>Ecological Niche</a:t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Sum total of biotic and abiotic resources that the species uses in the environment.</a:t>
            </a:r>
          </a:p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Fundamental niche </a:t>
            </a:r>
            <a:r>
              <a:rPr lang="en-US" sz="3600" dirty="0" smtClean="0"/>
              <a:t>is the potential niche available to the species.</a:t>
            </a:r>
          </a:p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Realized niche </a:t>
            </a:r>
            <a:r>
              <a:rPr lang="en-US" sz="3600" dirty="0" smtClean="0"/>
              <a:t>is the portion of the fundamental niche that the species actually occupies.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76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5562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88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Resource Partitioning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Two species may escape the Competitive Exclusion Principle by dividing the fundamental niche.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32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315199" cy="621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4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209</TotalTime>
  <Words>543</Words>
  <Application>Microsoft Office PowerPoint</Application>
  <PresentationFormat>On-screen Show (4:3)</PresentationFormat>
  <Paragraphs>94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Apex</vt:lpstr>
      <vt:lpstr>Community Ecology</vt:lpstr>
      <vt:lpstr>Community interactions</vt:lpstr>
      <vt:lpstr>Interspecific interactions may be positive, negative, or neutral for the species involved.</vt:lpstr>
      <vt:lpstr>Competition is a -/- interaction</vt:lpstr>
      <vt:lpstr>PowerPoint Presentation</vt:lpstr>
      <vt:lpstr>Ecological Niche </vt:lpstr>
      <vt:lpstr>PowerPoint Presentation</vt:lpstr>
      <vt:lpstr>Resource Partitioning </vt:lpstr>
      <vt:lpstr>PowerPoint Presentation</vt:lpstr>
      <vt:lpstr>Predation is a  +/- Interaction</vt:lpstr>
      <vt:lpstr>Cryptic coloration is when animal is camoulflaged in its coloring.</vt:lpstr>
      <vt:lpstr>Aposematic or warning coloration is when a poisonous animal is brightly colored as a warning to other animals.</vt:lpstr>
      <vt:lpstr>  Batesian mimicry is when a harmless species resembles an unpalatable or harmful species.</vt:lpstr>
      <vt:lpstr>   Mullerian mimicry is when two bad tasting species resemble each other, increasing the likelihood of predators avoiding them.</vt:lpstr>
      <vt:lpstr>Herbivory is when an herbivore eats part of a plant or algae.</vt:lpstr>
      <vt:lpstr>  Symbiosis occurs when individuals of two or more species live in direct contact with one another.</vt:lpstr>
      <vt:lpstr>  Parasitism is a +/- interaction in which parasite derives it’s nourishment from the host.</vt:lpstr>
      <vt:lpstr>Mutualism is a +/+ interaction that benefits both species.</vt:lpstr>
      <vt:lpstr>  Commensalism benefits one species, but neither helps or harms the other species.</vt:lpstr>
      <vt:lpstr>Species Diversity</vt:lpstr>
      <vt:lpstr>Trophic Structure</vt:lpstr>
      <vt:lpstr>PowerPoint Presentation</vt:lpstr>
      <vt:lpstr>Food Chains</vt:lpstr>
      <vt:lpstr>PowerPoint Presentation</vt:lpstr>
      <vt:lpstr>  Dominant and Keystone Species exert strong contols on community structure. </vt:lpstr>
      <vt:lpstr>Dominant Species</vt:lpstr>
      <vt:lpstr>Keystone Species</vt:lpstr>
      <vt:lpstr>  Sear otters off the California coast eat sea urchins and keep them from decimating the kelp beds, home to many fish and crustaceans. </vt:lpstr>
      <vt:lpstr>Disturbances influence species diversity and composition</vt:lpstr>
      <vt:lpstr>PowerPoint Presentation</vt:lpstr>
      <vt:lpstr>Ecological Succession</vt:lpstr>
      <vt:lpstr>  Primary succession: Plants and animals gradually invade a region that was virtually lifeless, where soil has not yet formed.</vt:lpstr>
      <vt:lpstr>  Secondary succession occurs when an existing community has been cleared by a disturbance that leaves the soil intact.</vt:lpstr>
      <vt:lpstr>Biogeography affects community biodiversity</vt:lpstr>
      <vt:lpstr>Island Biogeography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Ecology</dc:title>
  <dc:creator>Sally Memminger</dc:creator>
  <cp:lastModifiedBy>Sally Memminger</cp:lastModifiedBy>
  <cp:revision>19</cp:revision>
  <dcterms:created xsi:type="dcterms:W3CDTF">2010-09-15T22:23:41Z</dcterms:created>
  <dcterms:modified xsi:type="dcterms:W3CDTF">2010-09-16T01:52:46Z</dcterms:modified>
</cp:coreProperties>
</file>